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2"/>
  </p:sldMasterIdLst>
  <p:notesMasterIdLst>
    <p:notesMasterId r:id="rId59"/>
  </p:notesMasterIdLst>
  <p:handoutMasterIdLst>
    <p:handoutMasterId r:id="rId60"/>
  </p:handoutMasterIdLst>
  <p:sldIdLst>
    <p:sldId id="256" r:id="rId3"/>
    <p:sldId id="262" r:id="rId4"/>
    <p:sldId id="257"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1" r:id="rId40"/>
    <p:sldId id="322" r:id="rId41"/>
    <p:sldId id="323" r:id="rId42"/>
    <p:sldId id="324" r:id="rId43"/>
    <p:sldId id="325" r:id="rId44"/>
    <p:sldId id="326" r:id="rId45"/>
    <p:sldId id="327" r:id="rId46"/>
    <p:sldId id="328" r:id="rId47"/>
    <p:sldId id="329" r:id="rId48"/>
    <p:sldId id="330" r:id="rId49"/>
    <p:sldId id="331" r:id="rId50"/>
    <p:sldId id="332" r:id="rId51"/>
    <p:sldId id="333" r:id="rId52"/>
    <p:sldId id="334" r:id="rId53"/>
    <p:sldId id="335" r:id="rId54"/>
    <p:sldId id="336" r:id="rId55"/>
    <p:sldId id="337" r:id="rId56"/>
    <p:sldId id="338" r:id="rId57"/>
    <p:sldId id="339"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721" autoAdjust="0"/>
  </p:normalViewPr>
  <p:slideViewPr>
    <p:cSldViewPr snapToGrid="0" showGuides="1">
      <p:cViewPr>
        <p:scale>
          <a:sx n="41" d="100"/>
          <a:sy n="41" d="100"/>
        </p:scale>
        <p:origin x="-1824" y="-696"/>
      </p:cViewPr>
      <p:guideLst>
        <p:guide orient="horz" pos="2160"/>
        <p:guide pos="3840"/>
      </p:guideLst>
    </p:cSldViewPr>
  </p:slideViewPr>
  <p:notesTextViewPr>
    <p:cViewPr>
      <p:scale>
        <a:sx n="1" d="1"/>
        <a:sy n="1" d="1"/>
      </p:scale>
      <p:origin x="0" y="0"/>
    </p:cViewPr>
  </p:notesTextViewPr>
  <p:sorterViewPr>
    <p:cViewPr>
      <p:scale>
        <a:sx n="100" d="100"/>
        <a:sy n="100" d="100"/>
      </p:scale>
      <p:origin x="0" y="17736"/>
    </p:cViewPr>
  </p:sorterViewPr>
  <p:notesViewPr>
    <p:cSldViewPr snapToGrid="0" showGuides="1">
      <p:cViewPr varScale="1">
        <p:scale>
          <a:sx n="65" d="100"/>
          <a:sy n="65" d="100"/>
        </p:scale>
        <p:origin x="1848"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447117E-D58A-422A-A81B-362E9F2EA265}" type="datetimeFigureOut">
              <a:rPr lang="en-US" smtClean="0"/>
              <a:t>2/27/2014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438575-B761-4121-A7E4-457BB626566A}" type="slidenum">
              <a:rPr lang="en-US" smtClean="0"/>
              <a:t>‹#›</a:t>
            </a:fld>
            <a:endParaRPr lang="en-US"/>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552672-2D72-42C2-B0B5-4CADDCB794C9}" type="datetimeFigureOut">
              <a:rPr lang="en-US" smtClean="0"/>
              <a:t>2/27/2014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4BA502-DDEA-4552-B72A-9C62FF6620C8}" type="slidenum">
              <a:rPr lang="en-US" smtClean="0"/>
              <a:t>‹#›</a:t>
            </a:fld>
            <a:endParaRPr lang="en-US"/>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49866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801896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479873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ame Board">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1</a:t>
            </a:r>
            <a:endParaRPr lang="en-US" dirty="0"/>
          </a:p>
        </p:txBody>
      </p:sp>
      <p:sp>
        <p:nvSpPr>
          <p:cNvPr id="40" name="Text Placehold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5" name="Text Placehold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0" name="Text Placehold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5" name="Text Placehold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0" name="Text Placehold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6" name="Text Placehold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2</a:t>
            </a:r>
            <a:endParaRPr lang="en-US" dirty="0"/>
          </a:p>
        </p:txBody>
      </p:sp>
      <p:sp>
        <p:nvSpPr>
          <p:cNvPr id="41" name="Text Placehold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6" name="Text Placehold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1" name="Text Placehold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6" name="Text Placehold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1" name="Text Placehold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7" name="Text Placehold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3</a:t>
            </a:r>
            <a:endParaRPr lang="en-US" dirty="0"/>
          </a:p>
        </p:txBody>
      </p:sp>
      <p:sp>
        <p:nvSpPr>
          <p:cNvPr id="42" name="Text Placehold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7" name="Text Placehold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2" name="Text Placehold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7" name="Text Placehold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2" name="Text Placehold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8" name="Text Placehold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4</a:t>
            </a:r>
            <a:endParaRPr lang="en-US" dirty="0"/>
          </a:p>
        </p:txBody>
      </p:sp>
      <p:sp>
        <p:nvSpPr>
          <p:cNvPr id="43" name="Text Placehold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8" name="Text Placehold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3" name="Text Placehold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8" name="Text Placehold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3" name="Text Placehold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9" name="Text Placehold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anchor="ctr">
            <a:noAutofit/>
          </a:bodyPr>
          <a:lstStyle>
            <a:lvl1pPr marL="0" indent="0" algn="ctr">
              <a:spcBef>
                <a:spcPts val="0"/>
              </a:spcBef>
              <a:buNone/>
              <a:defRPr sz="2400" baseline="0">
                <a:solidFill>
                  <a:schemeClr val="tx1"/>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Category 5</a:t>
            </a:r>
            <a:endParaRPr lang="en-US" dirty="0"/>
          </a:p>
        </p:txBody>
      </p:sp>
      <p:sp>
        <p:nvSpPr>
          <p:cNvPr id="44" name="Text Placehold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49" name="Text Placehold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4" name="Text Placehold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59" name="Text Placehold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64" name="Text Placehold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anchor="ctr">
            <a:noAutofit/>
          </a:bodyPr>
          <a:lstStyle>
            <a:lvl1pPr marL="0" indent="0" algn="ctr">
              <a:spcBef>
                <a:spcPts val="0"/>
              </a:spcBef>
              <a:buNone/>
              <a:defRPr sz="2400" baseline="0">
                <a:solidFill>
                  <a:srgbClr val="FFFFFF"/>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33"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You can type your own categories and points values in this game board.</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slides we’ve provided.</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a points box to go to that question,</a:t>
            </a:r>
            <a:r>
              <a:rPr lang="en-US" sz="1600" baseline="0" dirty="0" smtClean="0">
                <a:solidFill>
                  <a:srgbClr val="7F7F7F"/>
                </a:solidFill>
                <a:latin typeface="Calibri Light" panose="020F0302020204030204" pitchFamily="34" charset="0"/>
                <a:cs typeface="Calibri" panose="020F0502020204030204" pitchFamily="34" charset="0"/>
              </a:rPr>
              <a:t> then </a:t>
            </a:r>
            <a:r>
              <a:rPr lang="en-US" sz="1600" dirty="0" smtClean="0">
                <a:solidFill>
                  <a:srgbClr val="7F7F7F"/>
                </a:solidFill>
                <a:latin typeface="Calibri Light" panose="020F0302020204030204" pitchFamily="34" charset="0"/>
                <a:cs typeface="Calibri" panose="020F0502020204030204" pitchFamily="34" charset="0"/>
              </a:rPr>
              <a:t>click to</a:t>
            </a:r>
            <a:r>
              <a:rPr lang="en-US" sz="1600" baseline="0" dirty="0" smtClean="0">
                <a:solidFill>
                  <a:srgbClr val="7F7F7F"/>
                </a:solidFill>
                <a:latin typeface="Calibri Light" panose="020F0302020204030204" pitchFamily="34" charset="0"/>
                <a:cs typeface="Calibri" panose="020F0502020204030204" pitchFamily="34" charset="0"/>
              </a:rPr>
              <a:t> move to the answer slide</a:t>
            </a:r>
            <a:r>
              <a:rPr lang="en-US" sz="1600" dirty="0" smtClean="0">
                <a:solidFill>
                  <a:srgbClr val="7F7F7F"/>
                </a:solidFill>
                <a:latin typeface="Calibri Light" panose="020F0302020204030204" pitchFamily="34" charset="0"/>
                <a:cs typeface="Calibri" panose="020F0502020204030204" pitchFamily="34" charset="0"/>
              </a:rPr>
              <a:t>. </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600" dirty="0" smtClean="0">
                <a:solidFill>
                  <a:srgbClr val="7F7F7F"/>
                </a:solidFill>
                <a:latin typeface="Calibri Light" panose="020F0302020204030204" pitchFamily="34" charset="0"/>
                <a:cs typeface="Calibri" panose="020F0502020204030204" pitchFamily="34" charset="0"/>
              </a:rPr>
              <a:t>Click the left triangle to return to this game board slide. </a:t>
            </a:r>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ategory 1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1 divider slide</a:t>
            </a:r>
            <a:endParaRPr lang="en-US"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ategory 1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2"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left triangle to return to the game board slide. </a:t>
            </a:r>
          </a:p>
        </p:txBody>
      </p:sp>
      <p:sp>
        <p:nvSpPr>
          <p:cNvPr id="6" name="Title 5"/>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
        <p:nvSpPr>
          <p:cNvPr id="14"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ategory 1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4"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1</a:t>
            </a:r>
            <a:endParaRPr lang="en-US"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ategory 2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2 divider slide</a:t>
            </a:r>
            <a:endParaRPr lang="en-US"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ategory 2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ategory 2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2</a:t>
            </a:r>
            <a:endParaRPr lang="en-US"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ategory 3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3 divider slide</a:t>
            </a:r>
            <a:endParaRPr lang="en-US"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1A184-F35B-4AFC-AC27-402630BF31EA}"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5430581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ategory 3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ategory 3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3</a:t>
            </a:r>
            <a:endParaRPr lang="en-US"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ategory 4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4 divider slide</a:t>
            </a:r>
            <a:endParaRPr lang="en-US"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ategory 4 Questions">
    <p:bg>
      <p:bgPr>
        <a:solidFill>
          <a:schemeClr val="bg2"/>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ategory 4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4" name="Title 3"/>
          <p:cNvSpPr>
            <a:spLocks noGrp="1"/>
          </p:cNvSpPr>
          <p:nvPr>
            <p:ph type="title" hasCustomPrompt="1"/>
          </p:nvPr>
        </p:nvSpPr>
        <p:spPr/>
        <p:txBody>
          <a:bodyPr/>
          <a:lstStyle>
            <a:lvl1pPr>
              <a:defRPr>
                <a:solidFill>
                  <a:schemeClr val="tx1">
                    <a:alpha val="63000"/>
                  </a:schemeClr>
                </a:solidFill>
              </a:defRPr>
            </a:lvl1pPr>
          </a:lstStyle>
          <a:p>
            <a:r>
              <a:rPr lang="en-US" dirty="0" smtClean="0"/>
              <a:t>Category 4</a:t>
            </a:r>
            <a:endParaRPr lang="en-US"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ategory 5 Divider">
    <p:bg>
      <p:bgPr>
        <a:solidFill>
          <a:schemeClr val="bg2"/>
        </a:solidFill>
        <a:effectLst/>
      </p:bgPr>
    </p:bg>
    <p:spTree>
      <p:nvGrpSpPr>
        <p:cNvPr id="1" name=""/>
        <p:cNvGrpSpPr/>
        <p:nvPr/>
      </p:nvGrpSpPr>
      <p:grpSpPr>
        <a:xfrm>
          <a:off x="0" y="0"/>
          <a:ext cx="0" cy="0"/>
          <a:chOff x="0" y="0"/>
          <a:chExt cx="0" cy="0"/>
        </a:xfrm>
      </p:grpSpPr>
      <p:sp>
        <p:nvSpPr>
          <p:cNvPr id="2" name="Rectangle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hasCustomPrompt="1"/>
          </p:nvPr>
        </p:nvSpPr>
        <p:spPr>
          <a:xfrm>
            <a:off x="1133588" y="3522944"/>
            <a:ext cx="10828224" cy="1583628"/>
          </a:xfrm>
        </p:spPr>
        <p:txBody>
          <a:bodyPr>
            <a:normAutofit/>
          </a:bodyPr>
          <a:lstStyle>
            <a:lvl1pPr>
              <a:defRPr sz="5400" baseline="0">
                <a:solidFill>
                  <a:schemeClr val="tx1"/>
                </a:solidFill>
              </a:defRPr>
            </a:lvl1pPr>
          </a:lstStyle>
          <a:p>
            <a:r>
              <a:rPr lang="en-US" dirty="0" smtClean="0"/>
              <a:t>Category 5 divider slide</a:t>
            </a:r>
            <a:endParaRPr lang="en-US"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ategory 5 Questions">
    <p:bg>
      <p:bgPr>
        <a:solidFill>
          <a:schemeClr val="bg2">
            <a:alpha val="97000"/>
          </a:schemeClr>
        </a:solidFill>
        <a:effectLst/>
      </p:bgPr>
    </p:bg>
    <p:spTree>
      <p:nvGrpSpPr>
        <p:cNvPr id="1" name=""/>
        <p:cNvGrpSpPr/>
        <p:nvPr/>
      </p:nvGrpSpPr>
      <p:grpSpPr>
        <a:xfrm>
          <a:off x="0" y="0"/>
          <a:ext cx="0" cy="0"/>
          <a:chOff x="0" y="0"/>
          <a:chExt cx="0" cy="0"/>
        </a:xfrm>
      </p:grpSpPr>
      <p:sp>
        <p:nvSpPr>
          <p:cNvPr id="11" name="Q"/>
          <p:cNvSpPr txBox="1"/>
          <p:nvPr userDrawn="1"/>
        </p:nvSpPr>
        <p:spPr>
          <a:xfrm rot="16200000">
            <a:off x="-2011120" y="1990047"/>
            <a:ext cx="5749803" cy="1769715"/>
          </a:xfrm>
          <a:prstGeom prst="rect">
            <a:avLst/>
          </a:prstGeom>
          <a:noFill/>
        </p:spPr>
        <p:txBody>
          <a:bodyPr wrap="square" lIns="0" tIns="0" rIns="0" bIns="0" rtlCol="0" anchor="ctr">
            <a:spAutoFit/>
          </a:bodyPr>
          <a:lstStyle/>
          <a:p>
            <a:pPr algn="just"/>
            <a:r>
              <a:rPr lang="en-US" sz="11500" dirty="0" smtClean="0">
                <a:solidFill>
                  <a:schemeClr val="bg1">
                    <a:lumMod val="85000"/>
                    <a:lumOff val="15000"/>
                  </a:schemeClr>
                </a:solidFill>
                <a:latin typeface="Corbel" panose="020B0503020204020204" pitchFamily="34" charset="0"/>
                <a:cs typeface="Arial" panose="020B0604020202020204" pitchFamily="34" charset="0"/>
              </a:rPr>
              <a:t>Question</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question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5" y="5900384"/>
            <a:ext cx="1897666"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9"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
        <p:nvSpPr>
          <p:cNvPr id="12" name="Back to game board">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ategory 5 Answers">
    <p:bg>
      <p:bgPr>
        <a:solidFill>
          <a:schemeClr val="bg2"/>
        </a:solidFill>
        <a:effectLst/>
      </p:bgPr>
    </p:bg>
    <p:spTree>
      <p:nvGrpSpPr>
        <p:cNvPr id="1" name=""/>
        <p:cNvGrpSpPr/>
        <p:nvPr/>
      </p:nvGrpSpPr>
      <p:grpSpPr>
        <a:xfrm>
          <a:off x="0" y="0"/>
          <a:ext cx="0" cy="0"/>
          <a:chOff x="0" y="0"/>
          <a:chExt cx="0" cy="0"/>
        </a:xfrm>
      </p:grpSpPr>
      <p:sp>
        <p:nvSpPr>
          <p:cNvPr id="9" name="Q"/>
          <p:cNvSpPr txBox="1"/>
          <p:nvPr userDrawn="1"/>
        </p:nvSpPr>
        <p:spPr>
          <a:xfrm rot="16200000">
            <a:off x="-2011120" y="1813076"/>
            <a:ext cx="5749803" cy="2123658"/>
          </a:xfrm>
          <a:prstGeom prst="rect">
            <a:avLst/>
          </a:prstGeom>
          <a:noFill/>
        </p:spPr>
        <p:txBody>
          <a:bodyPr wrap="square" lIns="0" tIns="0" rIns="0" bIns="0" rtlCol="0" anchor="ctr">
            <a:spAutoFit/>
          </a:bodyPr>
          <a:lstStyle/>
          <a:p>
            <a:pPr algn="just"/>
            <a:r>
              <a:rPr lang="en-US" sz="13800" dirty="0" smtClean="0">
                <a:solidFill>
                  <a:schemeClr val="bg1">
                    <a:lumMod val="85000"/>
                    <a:lumOff val="15000"/>
                  </a:schemeClr>
                </a:solidFill>
                <a:latin typeface="Corbel" panose="020B0503020204020204" pitchFamily="34" charset="0"/>
                <a:cs typeface="Arial" panose="020B0604020202020204" pitchFamily="34" charset="0"/>
              </a:rPr>
              <a:t>Answer</a:t>
            </a:r>
          </a:p>
        </p:txBody>
      </p:sp>
      <p:sp>
        <p:nvSpPr>
          <p:cNvPr id="8" name="Question"/>
          <p:cNvSpPr>
            <a:spLocks noGrp="1"/>
          </p:cNvSpPr>
          <p:nvPr>
            <p:ph type="body" sz="quarter" idx="13" hasCustomPrompt="1"/>
          </p:nvPr>
        </p:nvSpPr>
        <p:spPr>
          <a:xfrm>
            <a:off x="1841679" y="1873957"/>
            <a:ext cx="8885530" cy="2001892"/>
          </a:xfrm>
        </p:spPr>
        <p:txBody>
          <a:bodyPr anchor="ctr">
            <a:noAutofit/>
          </a:bodyPr>
          <a:lstStyle>
            <a:lvl1pPr marL="0" indent="0">
              <a:spcBef>
                <a:spcPts val="0"/>
              </a:spcBef>
              <a:buNone/>
              <a:defRPr sz="3200" baseline="0"/>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Type answer here. </a:t>
            </a:r>
            <a:endParaRPr lang="en-US" dirty="0"/>
          </a:p>
        </p:txBody>
      </p:sp>
      <p:sp>
        <p:nvSpPr>
          <p:cNvPr id="2" name="Rectangle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oints"/>
          <p:cNvSpPr>
            <a:spLocks noGrp="1"/>
          </p:cNvSpPr>
          <p:nvPr>
            <p:ph type="body" sz="quarter" idx="16" hasCustomPrompt="1"/>
          </p:nvPr>
        </p:nvSpPr>
        <p:spPr bwMode="auto">
          <a:xfrm>
            <a:off x="9109424" y="5900385"/>
            <a:ext cx="2852388" cy="781394"/>
          </a:xfrm>
        </p:spPr>
        <p:txBody>
          <a:bodyPr anchor="ctr">
            <a:noAutofit/>
          </a:bodyPr>
          <a:lstStyle>
            <a:lvl1pPr marL="0" indent="0" algn="r">
              <a:spcBef>
                <a:spcPts val="0"/>
              </a:spcBef>
              <a:buNone/>
              <a:defRPr sz="4800" baseline="0">
                <a:solidFill>
                  <a:schemeClr val="tx1">
                    <a:alpha val="63000"/>
                  </a:schemeClr>
                </a:solidFill>
              </a:defRPr>
            </a:lvl1pPr>
            <a:lvl2pPr marL="0" indent="0">
              <a:spcBef>
                <a:spcPts val="0"/>
              </a:spcBef>
              <a:buNone/>
              <a:defRPr sz="3200"/>
            </a:lvl2pPr>
            <a:lvl3pPr marL="0" indent="0">
              <a:spcBef>
                <a:spcPts val="0"/>
              </a:spcBef>
              <a:buNone/>
              <a:defRPr sz="3200"/>
            </a:lvl3pPr>
            <a:lvl4pPr marL="0" indent="0">
              <a:spcBef>
                <a:spcPts val="0"/>
              </a:spcBef>
              <a:buNone/>
              <a:defRPr sz="3200"/>
            </a:lvl4pPr>
            <a:lvl5pPr marL="0" indent="0">
              <a:spcBef>
                <a:spcPts val="0"/>
              </a:spcBef>
              <a:buNone/>
              <a:defRPr sz="3200"/>
            </a:lvl5pPr>
            <a:lvl6pPr marL="0" indent="0">
              <a:spcBef>
                <a:spcPts val="0"/>
              </a:spcBef>
              <a:buNone/>
              <a:defRPr sz="3200"/>
            </a:lvl6pPr>
            <a:lvl7pPr marL="0" indent="0">
              <a:spcBef>
                <a:spcPts val="0"/>
              </a:spcBef>
              <a:buNone/>
              <a:defRPr sz="3200"/>
            </a:lvl7pPr>
            <a:lvl8pPr marL="0" indent="0">
              <a:spcBef>
                <a:spcPts val="0"/>
              </a:spcBef>
              <a:buNone/>
              <a:defRPr sz="3200"/>
            </a:lvl8pPr>
            <a:lvl9pPr marL="0" indent="0">
              <a:spcBef>
                <a:spcPts val="0"/>
              </a:spcBef>
              <a:buNone/>
              <a:defRPr sz="3200"/>
            </a:lvl9pPr>
          </a:lstStyle>
          <a:p>
            <a:pPr lvl="0"/>
            <a:r>
              <a:rPr lang="en-US" dirty="0" smtClean="0"/>
              <a:t>Points</a:t>
            </a:r>
            <a:endParaRPr lang="en-US" dirty="0"/>
          </a:p>
        </p:txBody>
      </p:sp>
      <p:sp>
        <p:nvSpPr>
          <p:cNvPr id="10" name="Back to game board">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1" name="Instructions"/>
          <p:cNvSpPr/>
          <p:nvPr userDrawn="1"/>
        </p:nvSpPr>
        <p:spPr>
          <a:xfrm>
            <a:off x="12307833" y="0"/>
            <a:ext cx="1853339" cy="685800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Type your questions and answers in the placeholders. You can add the points value at the bottom for reference.</a:t>
            </a:r>
          </a:p>
          <a:p>
            <a:pPr lvl="0">
              <a:spcBef>
                <a:spcPts val="1200"/>
              </a:spcBef>
            </a:pPr>
            <a:r>
              <a:rPr lang="en-US" sz="1600" dirty="0" smtClean="0">
                <a:solidFill>
                  <a:srgbClr val="7F7F7F"/>
                </a:solidFill>
                <a:latin typeface="Calibri Light" panose="020F0302020204030204" pitchFamily="34" charset="0"/>
                <a:cs typeface="Calibri" panose="020F0502020204030204" pitchFamily="34" charset="0"/>
              </a:rPr>
              <a:t>When you’re in slide show view, click the triangle to return to the game board slide. </a:t>
            </a:r>
          </a:p>
        </p:txBody>
      </p:sp>
      <p:sp>
        <p:nvSpPr>
          <p:cNvPr id="5" name="Title 4"/>
          <p:cNvSpPr>
            <a:spLocks noGrp="1"/>
          </p:cNvSpPr>
          <p:nvPr>
            <p:ph type="title" hasCustomPrompt="1"/>
          </p:nvPr>
        </p:nvSpPr>
        <p:spPr/>
        <p:txBody>
          <a:bodyPr/>
          <a:lstStyle>
            <a:lvl1pPr>
              <a:defRPr>
                <a:solidFill>
                  <a:schemeClr val="tx1">
                    <a:alpha val="63000"/>
                  </a:schemeClr>
                </a:solidFill>
              </a:defRPr>
            </a:lvl1pPr>
          </a:lstStyle>
          <a:p>
            <a:r>
              <a:rPr lang="en-US" dirty="0" smtClean="0"/>
              <a:t>Category 5</a:t>
            </a:r>
            <a:endParaRPr lang="en-US"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31A184-F35B-4AFC-AC27-402630BF31EA}" type="datetimeFigureOut">
              <a:rPr lang="en-US" smtClean="0"/>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426369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31A184-F35B-4AFC-AC27-402630BF31EA}"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398168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31A184-F35B-4AFC-AC27-402630BF31EA}" type="datetimeFigureOut">
              <a:rPr lang="en-US" smtClean="0"/>
              <a:t>2/27/2014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171728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31A184-F35B-4AFC-AC27-402630BF31EA}" type="datetimeFigureOut">
              <a:rPr lang="en-US" smtClean="0"/>
              <a:t>2/27/2014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294112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1A184-F35B-4AFC-AC27-402630BF31EA}" type="datetimeFigureOut">
              <a:rPr lang="en-US" smtClean="0"/>
              <a:t>2/27/2014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74637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617875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31A184-F35B-4AFC-AC27-402630BF31EA}" type="datetimeFigureOut">
              <a:rPr lang="en-US" smtClean="0"/>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D9D6C-B21A-4AFF-BD71-9CA00C1F4281}" type="slidenum">
              <a:rPr lang="en-US" smtClean="0"/>
              <a:t>‹#›</a:t>
            </a:fld>
            <a:endParaRPr lang="en-US"/>
          </a:p>
        </p:txBody>
      </p:sp>
    </p:spTree>
    <p:extLst>
      <p:ext uri="{BB962C8B-B14F-4D97-AF65-F5344CB8AC3E}">
        <p14:creationId xmlns:p14="http://schemas.microsoft.com/office/powerpoint/2010/main" val="2828988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31A184-F35B-4AFC-AC27-402630BF31EA}" type="datetimeFigureOut">
              <a:rPr lang="en-US" smtClean="0"/>
              <a:t>2/27/2014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BD9D6C-B21A-4AFF-BD71-9CA00C1F4281}" type="slidenum">
              <a:rPr lang="en-US" smtClean="0"/>
              <a:t>‹#›</a:t>
            </a:fld>
            <a:endParaRPr lang="en-US"/>
          </a:p>
        </p:txBody>
      </p:sp>
    </p:spTree>
    <p:extLst>
      <p:ext uri="{BB962C8B-B14F-4D97-AF65-F5344CB8AC3E}">
        <p14:creationId xmlns:p14="http://schemas.microsoft.com/office/powerpoint/2010/main" val="257534795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7.xml"/><Relationship Id="rId18" Type="http://schemas.openxmlformats.org/officeDocument/2006/relationships/slide" Target="slide38.xml"/><Relationship Id="rId26" Type="http://schemas.openxmlformats.org/officeDocument/2006/relationships/slide" Target="slide55.xml"/><Relationship Id="rId3" Type="http://schemas.openxmlformats.org/officeDocument/2006/relationships/slide" Target="slide5.xml"/><Relationship Id="rId21" Type="http://schemas.openxmlformats.org/officeDocument/2006/relationships/slide" Target="slide44.xml"/><Relationship Id="rId7" Type="http://schemas.openxmlformats.org/officeDocument/2006/relationships/slide" Target="slide14.xml"/><Relationship Id="rId12" Type="http://schemas.openxmlformats.org/officeDocument/2006/relationships/slide" Target="slide25.xml"/><Relationship Id="rId17" Type="http://schemas.openxmlformats.org/officeDocument/2006/relationships/slide" Target="slide36.xml"/><Relationship Id="rId25" Type="http://schemas.openxmlformats.org/officeDocument/2006/relationships/slide" Target="slide53.xml"/><Relationship Id="rId2" Type="http://schemas.openxmlformats.org/officeDocument/2006/relationships/slide" Target="slide3.xml"/><Relationship Id="rId16" Type="http://schemas.openxmlformats.org/officeDocument/2006/relationships/slide" Target="slide33.xml"/><Relationship Id="rId20" Type="http://schemas.openxmlformats.org/officeDocument/2006/relationships/slide" Target="slide42.xml"/><Relationship Id="rId1" Type="http://schemas.openxmlformats.org/officeDocument/2006/relationships/slideLayout" Target="../slideLayouts/slideLayout12.xml"/><Relationship Id="rId6" Type="http://schemas.openxmlformats.org/officeDocument/2006/relationships/slide" Target="slide11.xml"/><Relationship Id="rId11" Type="http://schemas.openxmlformats.org/officeDocument/2006/relationships/slide" Target="slide22.xml"/><Relationship Id="rId24" Type="http://schemas.openxmlformats.org/officeDocument/2006/relationships/slide" Target="slide51.xml"/><Relationship Id="rId5" Type="http://schemas.openxmlformats.org/officeDocument/2006/relationships/slide" Target="slide9.xml"/><Relationship Id="rId15" Type="http://schemas.openxmlformats.org/officeDocument/2006/relationships/slide" Target="slide31.xml"/><Relationship Id="rId23" Type="http://schemas.openxmlformats.org/officeDocument/2006/relationships/slide" Target="slide49.xml"/><Relationship Id="rId10" Type="http://schemas.openxmlformats.org/officeDocument/2006/relationships/slide" Target="slide20.xml"/><Relationship Id="rId19" Type="http://schemas.openxmlformats.org/officeDocument/2006/relationships/slide" Target="slide40.xml"/><Relationship Id="rId4" Type="http://schemas.openxmlformats.org/officeDocument/2006/relationships/slide" Target="slide7.xml"/><Relationship Id="rId9" Type="http://schemas.openxmlformats.org/officeDocument/2006/relationships/slide" Target="slide18.xml"/><Relationship Id="rId14" Type="http://schemas.openxmlformats.org/officeDocument/2006/relationships/slide" Target="slide29.xml"/><Relationship Id="rId22" Type="http://schemas.openxmlformats.org/officeDocument/2006/relationships/slide" Target="slide4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6.xml"/></Relationships>
</file>

<file path=ppt/slides/_rels/slide5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Placeholder 62"/>
          <p:cNvSpPr>
            <a:spLocks noGrp="1"/>
          </p:cNvSpPr>
          <p:nvPr>
            <p:ph type="body" sz="quarter" idx="13"/>
          </p:nvPr>
        </p:nvSpPr>
        <p:spPr/>
        <p:txBody>
          <a:bodyPr/>
          <a:lstStyle/>
          <a:p>
            <a:r>
              <a:rPr lang="en-US" dirty="0" smtClean="0"/>
              <a:t>Category 1</a:t>
            </a:r>
            <a:endParaRPr lang="en-US" dirty="0"/>
          </a:p>
        </p:txBody>
      </p:sp>
      <p:sp>
        <p:nvSpPr>
          <p:cNvPr id="128" name="Text Placeholder 127"/>
          <p:cNvSpPr>
            <a:spLocks noGrp="1"/>
          </p:cNvSpPr>
          <p:nvPr>
            <p:ph type="body" sz="quarter" idx="18"/>
          </p:nvPr>
        </p:nvSpPr>
        <p:spPr/>
        <p:txBody>
          <a:bodyPr/>
          <a:lstStyle/>
          <a:p>
            <a:r>
              <a:rPr lang="en-US" dirty="0" smtClean="0">
                <a:hlinkClick r:id="rId2" action="ppaction://hlinksldjump"/>
              </a:rPr>
              <a:t>10</a:t>
            </a:r>
            <a:endParaRPr lang="en-US" dirty="0"/>
          </a:p>
        </p:txBody>
      </p:sp>
      <p:sp>
        <p:nvSpPr>
          <p:cNvPr id="133" name="Text Placeholder 132"/>
          <p:cNvSpPr>
            <a:spLocks noGrp="1"/>
          </p:cNvSpPr>
          <p:nvPr>
            <p:ph type="body" sz="quarter" idx="23"/>
          </p:nvPr>
        </p:nvSpPr>
        <p:spPr/>
        <p:txBody>
          <a:bodyPr/>
          <a:lstStyle/>
          <a:p>
            <a:r>
              <a:rPr lang="en-US" dirty="0" smtClean="0">
                <a:hlinkClick r:id="rId3" action="ppaction://hlinksldjump"/>
              </a:rPr>
              <a:t>20</a:t>
            </a:r>
            <a:endParaRPr lang="en-US" dirty="0"/>
          </a:p>
        </p:txBody>
      </p:sp>
      <p:sp>
        <p:nvSpPr>
          <p:cNvPr id="138" name="Text Placeholder 137"/>
          <p:cNvSpPr>
            <a:spLocks noGrp="1"/>
          </p:cNvSpPr>
          <p:nvPr>
            <p:ph type="body" sz="quarter" idx="28"/>
          </p:nvPr>
        </p:nvSpPr>
        <p:spPr/>
        <p:txBody>
          <a:bodyPr/>
          <a:lstStyle/>
          <a:p>
            <a:r>
              <a:rPr lang="en-US" dirty="0" smtClean="0">
                <a:hlinkClick r:id="rId4" action="ppaction://hlinksldjump"/>
              </a:rPr>
              <a:t>30</a:t>
            </a:r>
            <a:endParaRPr lang="en-US" dirty="0"/>
          </a:p>
        </p:txBody>
      </p:sp>
      <p:sp>
        <p:nvSpPr>
          <p:cNvPr id="143" name="Text Placeholder 142"/>
          <p:cNvSpPr>
            <a:spLocks noGrp="1"/>
          </p:cNvSpPr>
          <p:nvPr>
            <p:ph type="body" sz="quarter" idx="33"/>
          </p:nvPr>
        </p:nvSpPr>
        <p:spPr/>
        <p:txBody>
          <a:bodyPr/>
          <a:lstStyle/>
          <a:p>
            <a:r>
              <a:rPr lang="en-US" dirty="0" smtClean="0">
                <a:hlinkClick r:id="rId5" action="ppaction://hlinksldjump"/>
              </a:rPr>
              <a:t>40</a:t>
            </a:r>
            <a:endParaRPr lang="en-US" dirty="0"/>
          </a:p>
        </p:txBody>
      </p:sp>
      <p:sp>
        <p:nvSpPr>
          <p:cNvPr id="148" name="Text Placeholder 147"/>
          <p:cNvSpPr>
            <a:spLocks noGrp="1"/>
          </p:cNvSpPr>
          <p:nvPr>
            <p:ph type="body" sz="quarter" idx="38"/>
          </p:nvPr>
        </p:nvSpPr>
        <p:spPr/>
        <p:txBody>
          <a:bodyPr/>
          <a:lstStyle/>
          <a:p>
            <a:r>
              <a:rPr lang="en-US" dirty="0" smtClean="0">
                <a:hlinkClick r:id="rId6" action="ppaction://hlinksldjump"/>
              </a:rPr>
              <a:t>50</a:t>
            </a:r>
            <a:endParaRPr lang="en-US" dirty="0"/>
          </a:p>
        </p:txBody>
      </p:sp>
      <p:sp>
        <p:nvSpPr>
          <p:cNvPr id="64" name="Text Placeholder 63"/>
          <p:cNvSpPr>
            <a:spLocks noGrp="1"/>
          </p:cNvSpPr>
          <p:nvPr>
            <p:ph type="body" sz="quarter" idx="14"/>
          </p:nvPr>
        </p:nvSpPr>
        <p:spPr/>
        <p:txBody>
          <a:bodyPr/>
          <a:lstStyle/>
          <a:p>
            <a:r>
              <a:rPr lang="en-US" smtClean="0"/>
              <a:t>Category 2</a:t>
            </a:r>
            <a:endParaRPr lang="en-US" dirty="0"/>
          </a:p>
        </p:txBody>
      </p:sp>
      <p:sp>
        <p:nvSpPr>
          <p:cNvPr id="129" name="Text Placeholder 128"/>
          <p:cNvSpPr>
            <a:spLocks noGrp="1"/>
          </p:cNvSpPr>
          <p:nvPr>
            <p:ph type="body" sz="quarter" idx="19"/>
          </p:nvPr>
        </p:nvSpPr>
        <p:spPr/>
        <p:txBody>
          <a:bodyPr/>
          <a:lstStyle/>
          <a:p>
            <a:r>
              <a:rPr lang="en-US" dirty="0" smtClean="0">
                <a:hlinkClick r:id="rId7" action="ppaction://hlinksldjump"/>
              </a:rPr>
              <a:t>10</a:t>
            </a:r>
            <a:endParaRPr lang="en-US" dirty="0"/>
          </a:p>
        </p:txBody>
      </p:sp>
      <p:sp>
        <p:nvSpPr>
          <p:cNvPr id="134" name="Text Placeholder 133"/>
          <p:cNvSpPr>
            <a:spLocks noGrp="1"/>
          </p:cNvSpPr>
          <p:nvPr>
            <p:ph type="body" sz="quarter" idx="24"/>
          </p:nvPr>
        </p:nvSpPr>
        <p:spPr/>
        <p:txBody>
          <a:bodyPr/>
          <a:lstStyle/>
          <a:p>
            <a:r>
              <a:rPr lang="en-US" dirty="0" smtClean="0">
                <a:hlinkClick r:id="rId8" action="ppaction://hlinksldjump"/>
              </a:rPr>
              <a:t>20</a:t>
            </a:r>
            <a:endParaRPr lang="en-US" dirty="0"/>
          </a:p>
        </p:txBody>
      </p:sp>
      <p:sp>
        <p:nvSpPr>
          <p:cNvPr id="139" name="Text Placeholder 138"/>
          <p:cNvSpPr>
            <a:spLocks noGrp="1"/>
          </p:cNvSpPr>
          <p:nvPr>
            <p:ph type="body" sz="quarter" idx="29"/>
          </p:nvPr>
        </p:nvSpPr>
        <p:spPr/>
        <p:txBody>
          <a:bodyPr/>
          <a:lstStyle/>
          <a:p>
            <a:r>
              <a:rPr lang="en-US" dirty="0" smtClean="0">
                <a:hlinkClick r:id="rId9" action="ppaction://hlinksldjump"/>
              </a:rPr>
              <a:t>30</a:t>
            </a:r>
            <a:endParaRPr lang="en-US" dirty="0"/>
          </a:p>
        </p:txBody>
      </p:sp>
      <p:sp>
        <p:nvSpPr>
          <p:cNvPr id="144" name="Text Placeholder 143"/>
          <p:cNvSpPr>
            <a:spLocks noGrp="1"/>
          </p:cNvSpPr>
          <p:nvPr>
            <p:ph type="body" sz="quarter" idx="34"/>
          </p:nvPr>
        </p:nvSpPr>
        <p:spPr/>
        <p:txBody>
          <a:bodyPr/>
          <a:lstStyle/>
          <a:p>
            <a:r>
              <a:rPr lang="en-US" dirty="0" smtClean="0">
                <a:hlinkClick r:id="rId10" action="ppaction://hlinksldjump"/>
              </a:rPr>
              <a:t>40</a:t>
            </a:r>
            <a:endParaRPr lang="en-US" dirty="0"/>
          </a:p>
        </p:txBody>
      </p:sp>
      <p:sp>
        <p:nvSpPr>
          <p:cNvPr id="149" name="Text Placeholder 148"/>
          <p:cNvSpPr>
            <a:spLocks noGrp="1"/>
          </p:cNvSpPr>
          <p:nvPr>
            <p:ph type="body" sz="quarter" idx="39"/>
          </p:nvPr>
        </p:nvSpPr>
        <p:spPr/>
        <p:txBody>
          <a:bodyPr/>
          <a:lstStyle/>
          <a:p>
            <a:r>
              <a:rPr lang="en-US" dirty="0" smtClean="0">
                <a:hlinkClick r:id="rId11" action="ppaction://hlinksldjump"/>
              </a:rPr>
              <a:t>50</a:t>
            </a:r>
            <a:endParaRPr lang="en-US" dirty="0"/>
          </a:p>
        </p:txBody>
      </p:sp>
      <p:sp>
        <p:nvSpPr>
          <p:cNvPr id="65" name="Text Placeholder 64"/>
          <p:cNvSpPr>
            <a:spLocks noGrp="1"/>
          </p:cNvSpPr>
          <p:nvPr>
            <p:ph type="body" sz="quarter" idx="15"/>
          </p:nvPr>
        </p:nvSpPr>
        <p:spPr/>
        <p:txBody>
          <a:bodyPr/>
          <a:lstStyle/>
          <a:p>
            <a:r>
              <a:rPr lang="en-US" smtClean="0"/>
              <a:t>Category 3</a:t>
            </a:r>
            <a:endParaRPr lang="en-US" dirty="0"/>
          </a:p>
        </p:txBody>
      </p:sp>
      <p:sp>
        <p:nvSpPr>
          <p:cNvPr id="130" name="Text Placeholder 129"/>
          <p:cNvSpPr>
            <a:spLocks noGrp="1"/>
          </p:cNvSpPr>
          <p:nvPr>
            <p:ph type="body" sz="quarter" idx="20"/>
          </p:nvPr>
        </p:nvSpPr>
        <p:spPr/>
        <p:txBody>
          <a:bodyPr/>
          <a:lstStyle/>
          <a:p>
            <a:r>
              <a:rPr lang="en-US" dirty="0" smtClean="0">
                <a:hlinkClick r:id="rId12" action="ppaction://hlinksldjump"/>
              </a:rPr>
              <a:t>10</a:t>
            </a:r>
            <a:endParaRPr lang="en-US" dirty="0"/>
          </a:p>
        </p:txBody>
      </p:sp>
      <p:sp>
        <p:nvSpPr>
          <p:cNvPr id="135" name="Text Placeholder 134"/>
          <p:cNvSpPr>
            <a:spLocks noGrp="1"/>
          </p:cNvSpPr>
          <p:nvPr>
            <p:ph type="body" sz="quarter" idx="25"/>
          </p:nvPr>
        </p:nvSpPr>
        <p:spPr/>
        <p:txBody>
          <a:bodyPr/>
          <a:lstStyle/>
          <a:p>
            <a:r>
              <a:rPr lang="en-US" dirty="0" smtClean="0">
                <a:hlinkClick r:id="rId13" action="ppaction://hlinksldjump"/>
              </a:rPr>
              <a:t>20</a:t>
            </a:r>
            <a:endParaRPr lang="en-US" dirty="0"/>
          </a:p>
        </p:txBody>
      </p:sp>
      <p:sp>
        <p:nvSpPr>
          <p:cNvPr id="140" name="Text Placeholder 139"/>
          <p:cNvSpPr>
            <a:spLocks noGrp="1"/>
          </p:cNvSpPr>
          <p:nvPr>
            <p:ph type="body" sz="quarter" idx="30"/>
          </p:nvPr>
        </p:nvSpPr>
        <p:spPr/>
        <p:txBody>
          <a:bodyPr/>
          <a:lstStyle/>
          <a:p>
            <a:r>
              <a:rPr lang="en-US" dirty="0" smtClean="0">
                <a:hlinkClick r:id="rId14" action="ppaction://hlinksldjump"/>
              </a:rPr>
              <a:t>30</a:t>
            </a:r>
            <a:endParaRPr lang="en-US" dirty="0"/>
          </a:p>
        </p:txBody>
      </p:sp>
      <p:sp>
        <p:nvSpPr>
          <p:cNvPr id="145" name="Text Placeholder 144"/>
          <p:cNvSpPr>
            <a:spLocks noGrp="1"/>
          </p:cNvSpPr>
          <p:nvPr>
            <p:ph type="body" sz="quarter" idx="35"/>
          </p:nvPr>
        </p:nvSpPr>
        <p:spPr/>
        <p:txBody>
          <a:bodyPr/>
          <a:lstStyle/>
          <a:p>
            <a:r>
              <a:rPr lang="en-US" dirty="0" smtClean="0">
                <a:hlinkClick r:id="rId15" action="ppaction://hlinksldjump"/>
              </a:rPr>
              <a:t>40</a:t>
            </a:r>
            <a:endParaRPr lang="en-US" dirty="0"/>
          </a:p>
        </p:txBody>
      </p:sp>
      <p:sp>
        <p:nvSpPr>
          <p:cNvPr id="150" name="Text Placeholder 149"/>
          <p:cNvSpPr>
            <a:spLocks noGrp="1"/>
          </p:cNvSpPr>
          <p:nvPr>
            <p:ph type="body" sz="quarter" idx="40"/>
          </p:nvPr>
        </p:nvSpPr>
        <p:spPr/>
        <p:txBody>
          <a:bodyPr/>
          <a:lstStyle/>
          <a:p>
            <a:r>
              <a:rPr lang="en-US" dirty="0" smtClean="0">
                <a:hlinkClick r:id="rId16" action="ppaction://hlinksldjump"/>
              </a:rPr>
              <a:t>50</a:t>
            </a:r>
            <a:endParaRPr lang="en-US" dirty="0"/>
          </a:p>
        </p:txBody>
      </p:sp>
      <p:sp>
        <p:nvSpPr>
          <p:cNvPr id="66" name="Text Placeholder 65"/>
          <p:cNvSpPr>
            <a:spLocks noGrp="1"/>
          </p:cNvSpPr>
          <p:nvPr>
            <p:ph type="body" sz="quarter" idx="16"/>
          </p:nvPr>
        </p:nvSpPr>
        <p:spPr/>
        <p:txBody>
          <a:bodyPr/>
          <a:lstStyle/>
          <a:p>
            <a:r>
              <a:rPr lang="en-US" smtClean="0"/>
              <a:t>Category 4</a:t>
            </a:r>
            <a:endParaRPr lang="en-US" dirty="0"/>
          </a:p>
        </p:txBody>
      </p:sp>
      <p:sp>
        <p:nvSpPr>
          <p:cNvPr id="131" name="Text Placeholder 130"/>
          <p:cNvSpPr>
            <a:spLocks noGrp="1"/>
          </p:cNvSpPr>
          <p:nvPr>
            <p:ph type="body" sz="quarter" idx="21"/>
          </p:nvPr>
        </p:nvSpPr>
        <p:spPr/>
        <p:txBody>
          <a:bodyPr/>
          <a:lstStyle/>
          <a:p>
            <a:r>
              <a:rPr lang="en-US" dirty="0" smtClean="0">
                <a:hlinkClick r:id="rId17" action="ppaction://hlinksldjump"/>
              </a:rPr>
              <a:t>10</a:t>
            </a:r>
            <a:endParaRPr lang="en-US" dirty="0"/>
          </a:p>
        </p:txBody>
      </p:sp>
      <p:sp>
        <p:nvSpPr>
          <p:cNvPr id="136" name="Text Placeholder 135"/>
          <p:cNvSpPr>
            <a:spLocks noGrp="1"/>
          </p:cNvSpPr>
          <p:nvPr>
            <p:ph type="body" sz="quarter" idx="26"/>
          </p:nvPr>
        </p:nvSpPr>
        <p:spPr/>
        <p:txBody>
          <a:bodyPr/>
          <a:lstStyle/>
          <a:p>
            <a:r>
              <a:rPr lang="en-US" dirty="0" smtClean="0">
                <a:hlinkClick r:id="rId18" action="ppaction://hlinksldjump"/>
              </a:rPr>
              <a:t>20</a:t>
            </a:r>
            <a:endParaRPr lang="en-US" dirty="0"/>
          </a:p>
        </p:txBody>
      </p:sp>
      <p:sp>
        <p:nvSpPr>
          <p:cNvPr id="141" name="Text Placeholder 140"/>
          <p:cNvSpPr>
            <a:spLocks noGrp="1"/>
          </p:cNvSpPr>
          <p:nvPr>
            <p:ph type="body" sz="quarter" idx="31"/>
          </p:nvPr>
        </p:nvSpPr>
        <p:spPr/>
        <p:txBody>
          <a:bodyPr/>
          <a:lstStyle/>
          <a:p>
            <a:r>
              <a:rPr lang="en-US" dirty="0" smtClean="0">
                <a:hlinkClick r:id="rId19" action="ppaction://hlinksldjump"/>
              </a:rPr>
              <a:t>30</a:t>
            </a:r>
            <a:endParaRPr lang="en-US" dirty="0"/>
          </a:p>
        </p:txBody>
      </p:sp>
      <p:sp>
        <p:nvSpPr>
          <p:cNvPr id="146" name="Text Placeholder 145"/>
          <p:cNvSpPr>
            <a:spLocks noGrp="1"/>
          </p:cNvSpPr>
          <p:nvPr>
            <p:ph type="body" sz="quarter" idx="36"/>
          </p:nvPr>
        </p:nvSpPr>
        <p:spPr/>
        <p:txBody>
          <a:bodyPr/>
          <a:lstStyle/>
          <a:p>
            <a:r>
              <a:rPr lang="en-US" dirty="0" smtClean="0">
                <a:hlinkClick r:id="rId20" action="ppaction://hlinksldjump"/>
              </a:rPr>
              <a:t>40</a:t>
            </a:r>
            <a:endParaRPr lang="en-US" dirty="0"/>
          </a:p>
        </p:txBody>
      </p:sp>
      <p:sp>
        <p:nvSpPr>
          <p:cNvPr id="151" name="Text Placeholder 150"/>
          <p:cNvSpPr>
            <a:spLocks noGrp="1"/>
          </p:cNvSpPr>
          <p:nvPr>
            <p:ph type="body" sz="quarter" idx="41"/>
          </p:nvPr>
        </p:nvSpPr>
        <p:spPr/>
        <p:txBody>
          <a:bodyPr/>
          <a:lstStyle/>
          <a:p>
            <a:r>
              <a:rPr lang="en-US" dirty="0" smtClean="0">
                <a:hlinkClick r:id="rId21" action="ppaction://hlinksldjump"/>
              </a:rPr>
              <a:t>50</a:t>
            </a:r>
            <a:endParaRPr lang="en-US" dirty="0"/>
          </a:p>
        </p:txBody>
      </p:sp>
      <p:sp>
        <p:nvSpPr>
          <p:cNvPr id="67" name="Text Placeholder 66"/>
          <p:cNvSpPr>
            <a:spLocks noGrp="1"/>
          </p:cNvSpPr>
          <p:nvPr>
            <p:ph type="body" sz="quarter" idx="17"/>
          </p:nvPr>
        </p:nvSpPr>
        <p:spPr/>
        <p:txBody>
          <a:bodyPr/>
          <a:lstStyle/>
          <a:p>
            <a:r>
              <a:rPr lang="en-US" smtClean="0"/>
              <a:t>Category 5</a:t>
            </a:r>
            <a:endParaRPr lang="en-US" dirty="0"/>
          </a:p>
        </p:txBody>
      </p:sp>
      <p:sp>
        <p:nvSpPr>
          <p:cNvPr id="132" name="Text Placeholder 131"/>
          <p:cNvSpPr>
            <a:spLocks noGrp="1"/>
          </p:cNvSpPr>
          <p:nvPr>
            <p:ph type="body" sz="quarter" idx="22"/>
          </p:nvPr>
        </p:nvSpPr>
        <p:spPr/>
        <p:txBody>
          <a:bodyPr/>
          <a:lstStyle/>
          <a:p>
            <a:r>
              <a:rPr lang="en-US" dirty="0" smtClean="0">
                <a:hlinkClick r:id="rId22" action="ppaction://hlinksldjump"/>
              </a:rPr>
              <a:t>10</a:t>
            </a:r>
            <a:endParaRPr lang="en-US" dirty="0"/>
          </a:p>
        </p:txBody>
      </p:sp>
      <p:sp>
        <p:nvSpPr>
          <p:cNvPr id="137" name="Text Placeholder 136"/>
          <p:cNvSpPr>
            <a:spLocks noGrp="1"/>
          </p:cNvSpPr>
          <p:nvPr>
            <p:ph type="body" sz="quarter" idx="27"/>
          </p:nvPr>
        </p:nvSpPr>
        <p:spPr/>
        <p:txBody>
          <a:bodyPr/>
          <a:lstStyle/>
          <a:p>
            <a:r>
              <a:rPr lang="en-US" dirty="0" smtClean="0">
                <a:hlinkClick r:id="rId23" action="ppaction://hlinksldjump"/>
              </a:rPr>
              <a:t>20</a:t>
            </a:r>
            <a:endParaRPr lang="en-US" dirty="0"/>
          </a:p>
        </p:txBody>
      </p:sp>
      <p:sp>
        <p:nvSpPr>
          <p:cNvPr id="142" name="Text Placeholder 141"/>
          <p:cNvSpPr>
            <a:spLocks noGrp="1"/>
          </p:cNvSpPr>
          <p:nvPr>
            <p:ph type="body" sz="quarter" idx="32"/>
          </p:nvPr>
        </p:nvSpPr>
        <p:spPr/>
        <p:txBody>
          <a:bodyPr/>
          <a:lstStyle/>
          <a:p>
            <a:r>
              <a:rPr lang="en-US" dirty="0" smtClean="0">
                <a:hlinkClick r:id="rId24" action="ppaction://hlinksldjump"/>
              </a:rPr>
              <a:t>30</a:t>
            </a:r>
            <a:endParaRPr lang="en-US" dirty="0"/>
          </a:p>
        </p:txBody>
      </p:sp>
      <p:sp>
        <p:nvSpPr>
          <p:cNvPr id="147" name="Text Placeholder 146"/>
          <p:cNvSpPr>
            <a:spLocks noGrp="1"/>
          </p:cNvSpPr>
          <p:nvPr>
            <p:ph type="body" sz="quarter" idx="37"/>
          </p:nvPr>
        </p:nvSpPr>
        <p:spPr/>
        <p:txBody>
          <a:bodyPr/>
          <a:lstStyle/>
          <a:p>
            <a:r>
              <a:rPr lang="en-US" dirty="0" smtClean="0">
                <a:hlinkClick r:id="rId25" action="ppaction://hlinksldjump"/>
              </a:rPr>
              <a:t>40</a:t>
            </a:r>
            <a:endParaRPr lang="en-US" dirty="0"/>
          </a:p>
        </p:txBody>
      </p:sp>
      <p:sp>
        <p:nvSpPr>
          <p:cNvPr id="152" name="Text Placeholder 151"/>
          <p:cNvSpPr>
            <a:spLocks noGrp="1"/>
          </p:cNvSpPr>
          <p:nvPr>
            <p:ph type="body" sz="quarter" idx="42"/>
          </p:nvPr>
        </p:nvSpPr>
        <p:spPr/>
        <p:txBody>
          <a:bodyPr/>
          <a:lstStyle/>
          <a:p>
            <a:r>
              <a:rPr lang="en-US" dirty="0" smtClean="0">
                <a:hlinkClick r:id="rId26" action="ppaction://hlinksldjump"/>
              </a:rPr>
              <a:t>50</a:t>
            </a:r>
            <a:endParaRPr lang="en-US"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Which of these is a best match for homozygous?</a:t>
            </a:r>
          </a:p>
          <a:p>
            <a:pPr marL="514350" indent="-514350">
              <a:buAutoNum type="alphaLcPeriod"/>
            </a:pPr>
            <a:r>
              <a:rPr lang="en-US" dirty="0"/>
              <a:t>Different traits are present</a:t>
            </a:r>
          </a:p>
          <a:p>
            <a:pPr marL="514350" indent="-514350">
              <a:buAutoNum type="alphaLcPeriod"/>
            </a:pPr>
            <a:r>
              <a:rPr lang="en-US" dirty="0" err="1"/>
              <a:t>Tt</a:t>
            </a:r>
            <a:endParaRPr lang="en-US" dirty="0"/>
          </a:p>
          <a:p>
            <a:pPr marL="514350" indent="-514350">
              <a:buAutoNum type="alphaLcPeriod"/>
            </a:pPr>
            <a:r>
              <a:rPr lang="en-US" dirty="0"/>
              <a:t>AB</a:t>
            </a:r>
          </a:p>
          <a:p>
            <a:pPr marL="514350" indent="-514350">
              <a:buAutoNum type="alphaLcPeriod"/>
            </a:pPr>
            <a:r>
              <a:rPr lang="en-US" b="1" u="sng" dirty="0">
                <a:solidFill>
                  <a:schemeClr val="accent1">
                    <a:lumMod val="75000"/>
                  </a:schemeClr>
                </a:solidFill>
              </a:rPr>
              <a:t>Pure blood</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1</a:t>
            </a:r>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Explain why deadly genetic diseases are usually recessive. </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Explain why deadly genetic diseases are usually recessive. </a:t>
            </a:r>
            <a:endParaRPr lang="en-US" dirty="0" smtClean="0"/>
          </a:p>
          <a:p>
            <a:r>
              <a:rPr lang="en-US" b="1" u="sng" dirty="0" smtClean="0">
                <a:solidFill>
                  <a:schemeClr val="accent1">
                    <a:lumMod val="75000"/>
                  </a:schemeClr>
                </a:solidFill>
              </a:rPr>
              <a:t>The parents are carriers and survive to pass it to the offspring. </a:t>
            </a:r>
            <a:endParaRPr lang="en-US"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1</a:t>
            </a:r>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2 questions follow</a:t>
            </a:r>
            <a:endParaRPr lang="en-US"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Nondisjunction causes Homologous chromosomes (same) to stick together in Metaphase so that they do not separate during anaphase.  How can this affect chromosome  number?</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a:t>
            </a:r>
            <a:r>
              <a:rPr lang="en-US" dirty="0" smtClean="0"/>
              <a:t>2</a:t>
            </a:r>
            <a:endParaRPr lang="en-US"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Nondisjunction causes Homologous chromosomes (same) to stick together in Metaphase so that they do not separate during anaphase.  How can this affect chromosome  number</a:t>
            </a:r>
            <a:r>
              <a:rPr lang="en-US" dirty="0" smtClean="0"/>
              <a:t>?</a:t>
            </a:r>
          </a:p>
          <a:p>
            <a:pPr algn="ctr"/>
            <a:r>
              <a:rPr lang="en-US" sz="3600" b="1" u="sng" dirty="0" smtClean="0">
                <a:solidFill>
                  <a:schemeClr val="accent1">
                    <a:lumMod val="75000"/>
                  </a:schemeClr>
                </a:solidFill>
              </a:rPr>
              <a:t>A gamete may have one too many or one to few chromosomes</a:t>
            </a:r>
            <a:endParaRPr lang="en-US" sz="36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Gametes are produced during</a:t>
            </a:r>
          </a:p>
          <a:p>
            <a:pPr marL="514350" indent="-514350">
              <a:buAutoNum type="alphaLcPeriod"/>
            </a:pPr>
            <a:r>
              <a:rPr lang="en-US" dirty="0" smtClean="0"/>
              <a:t>Mitosis</a:t>
            </a:r>
          </a:p>
          <a:p>
            <a:pPr marL="514350" indent="-514350">
              <a:buAutoNum type="alphaLcPeriod"/>
            </a:pPr>
            <a:r>
              <a:rPr lang="en-US" dirty="0" smtClean="0"/>
              <a:t>Meiosis </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endParaRPr lang="en-US"/>
          </a:p>
        </p:txBody>
      </p:sp>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Gametes are produced during</a:t>
            </a:r>
          </a:p>
          <a:p>
            <a:pPr marL="514350" indent="-514350">
              <a:buAutoNum type="alphaLcPeriod"/>
            </a:pPr>
            <a:r>
              <a:rPr lang="en-US" dirty="0"/>
              <a:t>Mitosis</a:t>
            </a:r>
          </a:p>
          <a:p>
            <a:pPr marL="514350" indent="-514350">
              <a:buAutoNum type="alphaLcPeriod"/>
            </a:pPr>
            <a:r>
              <a:rPr lang="en-US" b="1" u="sng" dirty="0">
                <a:solidFill>
                  <a:schemeClr val="accent1">
                    <a:lumMod val="75000"/>
                  </a:schemeClr>
                </a:solidFill>
              </a:rPr>
              <a:t>Meiosis </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398584" y="5715000"/>
            <a:ext cx="10972800" cy="1143000"/>
          </a:xfrm>
        </p:spPr>
        <p:txBody>
          <a:bodyPr/>
          <a:lstStyle/>
          <a:p>
            <a:r>
              <a:rPr lang="en-US" dirty="0"/>
              <a:t>Category 2</a:t>
            </a:r>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occurs during fertilization?</a:t>
            </a:r>
          </a:p>
          <a:p>
            <a:pPr marL="514350" indent="-514350">
              <a:buAutoNum type="alphaLcPeriod"/>
            </a:pPr>
            <a:r>
              <a:rPr lang="en-US" dirty="0" smtClean="0"/>
              <a:t>The egg is formed during meiosis</a:t>
            </a:r>
          </a:p>
          <a:p>
            <a:pPr marL="514350" indent="-514350">
              <a:buAutoNum type="alphaLcPeriod"/>
            </a:pPr>
            <a:r>
              <a:rPr lang="en-US" dirty="0" smtClean="0"/>
              <a:t>The sperm is formed during meiosis</a:t>
            </a:r>
          </a:p>
          <a:p>
            <a:pPr marL="514350" indent="-514350">
              <a:buAutoNum type="alphaLcPeriod"/>
            </a:pPr>
            <a:r>
              <a:rPr lang="en-US" dirty="0" smtClean="0"/>
              <a:t>Meiosis occurs</a:t>
            </a:r>
          </a:p>
          <a:p>
            <a:pPr marL="514350" indent="-514350">
              <a:buAutoNum type="alphaLcPeriod"/>
            </a:pPr>
            <a:r>
              <a:rPr lang="en-US" dirty="0" smtClean="0"/>
              <a:t>The egg and sperm are united</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2</a:t>
            </a:r>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What occurs during fertilization?</a:t>
            </a:r>
          </a:p>
          <a:p>
            <a:pPr marL="514350" indent="-514350">
              <a:buAutoNum type="alphaLcPeriod"/>
            </a:pPr>
            <a:r>
              <a:rPr lang="en-US" dirty="0"/>
              <a:t>The egg is formed during meiosis</a:t>
            </a:r>
          </a:p>
          <a:p>
            <a:pPr marL="514350" indent="-514350">
              <a:buAutoNum type="alphaLcPeriod"/>
            </a:pPr>
            <a:r>
              <a:rPr lang="en-US" dirty="0"/>
              <a:t>The sperm is formed during </a:t>
            </a:r>
            <a:r>
              <a:rPr lang="en-US" dirty="0" smtClean="0"/>
              <a:t>meiosis</a:t>
            </a:r>
          </a:p>
          <a:p>
            <a:pPr marL="514350" indent="-514350">
              <a:buFont typeface="Arial" panose="020B0604020202020204" pitchFamily="34" charset="0"/>
              <a:buAutoNum type="alphaLcPeriod"/>
            </a:pPr>
            <a:r>
              <a:rPr lang="en-US" dirty="0"/>
              <a:t>Meiosis occurs</a:t>
            </a:r>
          </a:p>
          <a:p>
            <a:pPr marL="514350" indent="-514350">
              <a:buAutoNum type="alphaLcPeriod"/>
            </a:pPr>
            <a:r>
              <a:rPr lang="en-US" b="1" u="sng" dirty="0" smtClean="0">
                <a:solidFill>
                  <a:schemeClr val="accent1">
                    <a:lumMod val="75000"/>
                  </a:schemeClr>
                </a:solidFill>
              </a:rPr>
              <a:t>The </a:t>
            </a:r>
            <a:r>
              <a:rPr lang="en-US" b="1" u="sng" dirty="0">
                <a:solidFill>
                  <a:schemeClr val="accent1">
                    <a:lumMod val="75000"/>
                  </a:schemeClr>
                </a:solidFill>
              </a:rPr>
              <a:t>egg and sperm are united</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50277" y="5715000"/>
            <a:ext cx="10972800" cy="1143000"/>
          </a:xfrm>
        </p:spPr>
        <p:txBody>
          <a:bodyPr/>
          <a:lstStyle/>
          <a:p>
            <a:r>
              <a:rPr lang="en-US" dirty="0"/>
              <a:t>Category 2</a:t>
            </a:r>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Category 1 questions follow</a:t>
            </a:r>
            <a:endParaRPr lang="en-US"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When is a di-hybrid cross used?</a:t>
            </a:r>
          </a:p>
          <a:p>
            <a:pPr marL="514350" indent="-514350">
              <a:buAutoNum type="alphaLcPeriod"/>
            </a:pPr>
            <a:r>
              <a:rPr lang="en-US" dirty="0" smtClean="0"/>
              <a:t>Crossing 1 trait for 2 organisms</a:t>
            </a:r>
          </a:p>
          <a:p>
            <a:pPr marL="514350" indent="-514350">
              <a:buAutoNum type="alphaLcPeriod"/>
            </a:pPr>
            <a:r>
              <a:rPr lang="en-US" dirty="0" smtClean="0"/>
              <a:t>Crossing 2 different traits</a:t>
            </a:r>
          </a:p>
          <a:p>
            <a:pPr marL="514350" indent="-514350">
              <a:buAutoNum type="alphaLcPeriod"/>
            </a:pPr>
            <a:r>
              <a:rPr lang="en-US" dirty="0" smtClean="0"/>
              <a:t>Both a and b are correct</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79938" y="5715000"/>
            <a:ext cx="10972800" cy="1143000"/>
          </a:xfrm>
        </p:spPr>
        <p:txBody>
          <a:bodyPr/>
          <a:lstStyle/>
          <a:p>
            <a:r>
              <a:rPr lang="en-US" dirty="0"/>
              <a:t>Category 2</a:t>
            </a:r>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nSpc>
                <a:spcPct val="150000"/>
              </a:lnSpc>
            </a:pPr>
            <a:r>
              <a:rPr lang="en-US" sz="3600" dirty="0"/>
              <a:t>When is a </a:t>
            </a:r>
            <a:r>
              <a:rPr lang="en-US" sz="3600" dirty="0" smtClean="0"/>
              <a:t>di-hybrid </a:t>
            </a:r>
            <a:r>
              <a:rPr lang="en-US" sz="3600" dirty="0"/>
              <a:t>cross used?</a:t>
            </a:r>
          </a:p>
          <a:p>
            <a:pPr marL="514350" indent="-514350">
              <a:lnSpc>
                <a:spcPct val="150000"/>
              </a:lnSpc>
              <a:buAutoNum type="alphaLcPeriod"/>
            </a:pPr>
            <a:r>
              <a:rPr lang="en-US" sz="3600" dirty="0"/>
              <a:t>Crossing 1 trait for 2 organisms</a:t>
            </a:r>
          </a:p>
          <a:p>
            <a:pPr marL="514350" indent="-514350">
              <a:lnSpc>
                <a:spcPct val="150000"/>
              </a:lnSpc>
              <a:buAutoNum type="alphaLcPeriod"/>
            </a:pPr>
            <a:r>
              <a:rPr lang="en-US" sz="3600" b="1" u="sng" dirty="0">
                <a:solidFill>
                  <a:schemeClr val="accent1">
                    <a:lumMod val="75000"/>
                  </a:schemeClr>
                </a:solidFill>
              </a:rPr>
              <a:t>Crossing 2 different traits</a:t>
            </a:r>
          </a:p>
          <a:p>
            <a:pPr marL="514350" indent="-514350">
              <a:lnSpc>
                <a:spcPct val="150000"/>
              </a:lnSpc>
              <a:buAutoNum type="alphaLcPeriod"/>
            </a:pPr>
            <a:r>
              <a:rPr lang="en-US" sz="3600" dirty="0"/>
              <a:t>Both a and b are correct</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2</a:t>
            </a:r>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Cells with only one </a:t>
            </a:r>
            <a:r>
              <a:rPr lang="en-US" dirty="0"/>
              <a:t>m</a:t>
            </a:r>
            <a:r>
              <a:rPr lang="en-US" dirty="0" smtClean="0"/>
              <a:t>ember of each chromosome are called</a:t>
            </a:r>
          </a:p>
          <a:p>
            <a:pPr marL="514350" indent="-514350">
              <a:buAutoNum type="alphaLcPeriod"/>
            </a:pPr>
            <a:r>
              <a:rPr lang="en-US" dirty="0" smtClean="0"/>
              <a:t>Haploid</a:t>
            </a:r>
          </a:p>
          <a:p>
            <a:pPr marL="514350" indent="-514350">
              <a:buAutoNum type="alphaLcPeriod"/>
            </a:pPr>
            <a:r>
              <a:rPr lang="en-US" dirty="0" smtClean="0"/>
              <a:t>Diploid</a:t>
            </a:r>
          </a:p>
          <a:p>
            <a:pPr marL="514350" indent="-514350">
              <a:buAutoNum type="alphaLcPeriod"/>
            </a:pPr>
            <a:r>
              <a:rPr lang="en-US" dirty="0" smtClean="0"/>
              <a:t>Homozygous</a:t>
            </a:r>
          </a:p>
          <a:p>
            <a:pPr marL="514350" indent="-514350">
              <a:buAutoNum type="alphaLcPeriod"/>
            </a:pPr>
            <a:r>
              <a:rPr lang="en-US" dirty="0" smtClean="0"/>
              <a:t>heterozygous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422031" y="5715000"/>
            <a:ext cx="10972800" cy="1143000"/>
          </a:xfrm>
        </p:spPr>
        <p:txBody>
          <a:bodyPr/>
          <a:lstStyle/>
          <a:p>
            <a:r>
              <a:rPr lang="en-US" dirty="0"/>
              <a:t>Category 2</a:t>
            </a:r>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Cells with only one member of each chromosome are called</a:t>
            </a:r>
          </a:p>
          <a:p>
            <a:pPr marL="514350" indent="-514350">
              <a:buAutoNum type="alphaLcPeriod"/>
            </a:pPr>
            <a:r>
              <a:rPr lang="en-US" b="1" u="sng" dirty="0">
                <a:solidFill>
                  <a:schemeClr val="accent1">
                    <a:lumMod val="75000"/>
                  </a:schemeClr>
                </a:solidFill>
              </a:rPr>
              <a:t>Haploid</a:t>
            </a:r>
          </a:p>
          <a:p>
            <a:pPr marL="514350" indent="-514350">
              <a:buAutoNum type="alphaLcPeriod"/>
            </a:pPr>
            <a:r>
              <a:rPr lang="en-US" dirty="0"/>
              <a:t>Diploid</a:t>
            </a:r>
          </a:p>
          <a:p>
            <a:pPr marL="514350" indent="-514350">
              <a:buAutoNum type="alphaLcPeriod"/>
            </a:pPr>
            <a:r>
              <a:rPr lang="en-US" dirty="0"/>
              <a:t>Homozygous</a:t>
            </a:r>
          </a:p>
          <a:p>
            <a:pPr marL="514350" indent="-514350">
              <a:buAutoNum type="alphaLcPeriod"/>
            </a:pPr>
            <a:r>
              <a:rPr lang="en-US" dirty="0"/>
              <a:t>heterozygous</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219200" y="5715000"/>
            <a:ext cx="10972800" cy="1143000"/>
          </a:xfrm>
        </p:spPr>
        <p:txBody>
          <a:bodyPr/>
          <a:lstStyle/>
          <a:p>
            <a:r>
              <a:rPr lang="en-US" dirty="0"/>
              <a:t>Category 2</a:t>
            </a:r>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3 questions follow</a:t>
            </a:r>
            <a:endParaRPr lang="en-US"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What is the genotype for a homozygous tall dominate trait?</a:t>
            </a:r>
          </a:p>
          <a:p>
            <a:pPr marL="514350" indent="-514350">
              <a:buAutoNum type="alphaLcPeriod"/>
            </a:pPr>
            <a:r>
              <a:rPr lang="en-US" dirty="0" err="1" smtClean="0"/>
              <a:t>Tt</a:t>
            </a:r>
            <a:endParaRPr lang="en-US" dirty="0" smtClean="0"/>
          </a:p>
          <a:p>
            <a:pPr marL="514350" indent="-514350">
              <a:buAutoNum type="alphaLcPeriod"/>
            </a:pPr>
            <a:r>
              <a:rPr lang="en-US" dirty="0" smtClean="0"/>
              <a:t>TT</a:t>
            </a:r>
          </a:p>
          <a:p>
            <a:pPr marL="514350" indent="-514350">
              <a:buAutoNum type="alphaLcPeriod"/>
            </a:pPr>
            <a:r>
              <a:rPr lang="en-US" dirty="0" smtClean="0"/>
              <a:t>TS</a:t>
            </a:r>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211015" y="5715000"/>
            <a:ext cx="10972800" cy="1143000"/>
          </a:xfrm>
        </p:spPr>
        <p:txBody>
          <a:bodyPr/>
          <a:lstStyle/>
          <a:p>
            <a:r>
              <a:rPr lang="en-US" dirty="0"/>
              <a:t>Category </a:t>
            </a:r>
            <a:r>
              <a:rPr lang="en-US" dirty="0" smtClean="0"/>
              <a:t>3</a:t>
            </a:r>
            <a:endParaRPr lang="en-US"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What is the genotype for a homozygous tall dominate trait?</a:t>
            </a:r>
          </a:p>
          <a:p>
            <a:pPr marL="514350" indent="-514350">
              <a:buAutoNum type="alphaLcPeriod"/>
            </a:pPr>
            <a:r>
              <a:rPr lang="en-US" dirty="0" err="1"/>
              <a:t>Tt</a:t>
            </a:r>
            <a:endParaRPr lang="en-US" dirty="0"/>
          </a:p>
          <a:p>
            <a:pPr marL="514350" indent="-514350">
              <a:buAutoNum type="alphaLcPeriod"/>
            </a:pPr>
            <a:r>
              <a:rPr lang="en-US" b="1" u="sng" dirty="0">
                <a:solidFill>
                  <a:schemeClr val="accent1">
                    <a:lumMod val="75000"/>
                  </a:schemeClr>
                </a:solidFill>
              </a:rPr>
              <a:t>TT</a:t>
            </a:r>
          </a:p>
          <a:p>
            <a:pPr marL="514350" indent="-514350">
              <a:buAutoNum type="alphaLcPeriod"/>
            </a:pPr>
            <a:r>
              <a:rPr lang="en-US" dirty="0"/>
              <a:t>TS</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703385" y="5715000"/>
            <a:ext cx="10972800" cy="1143000"/>
          </a:xfrm>
        </p:spPr>
        <p:txBody>
          <a:bodyPr/>
          <a:lstStyle/>
          <a:p>
            <a:r>
              <a:rPr lang="en-US" dirty="0"/>
              <a:t>Category 3</a:t>
            </a:r>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80" y="461383"/>
            <a:ext cx="4066752" cy="4743663"/>
          </a:xfrm>
        </p:spPr>
        <p:txBody>
          <a:bodyPr/>
          <a:lstStyle/>
          <a:p>
            <a:r>
              <a:rPr lang="en-US" sz="3600" b="1" dirty="0" smtClean="0"/>
              <a:t>What are the recessive traits indicated?</a:t>
            </a:r>
            <a:endParaRPr lang="en-US" sz="3600" b="1"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844061"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descr="http://3.bp.blogspot.com/-MntRf49TIQ4/UsjAPc5ImwI/AAAAAAAAAyo/F1Ij1aLiNzc/s1600/Mendel+Plant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1055" y="461383"/>
            <a:ext cx="6990945" cy="4884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1" y="492368"/>
            <a:ext cx="4069951" cy="3782066"/>
          </a:xfrm>
        </p:spPr>
        <p:txBody>
          <a:bodyPr/>
          <a:lstStyle/>
          <a:p>
            <a:r>
              <a:rPr lang="en-US" dirty="0"/>
              <a:t>What is the recessive trait indicated above</a:t>
            </a:r>
            <a:r>
              <a:rPr lang="en-US" dirty="0" smtClean="0"/>
              <a:t>?</a:t>
            </a:r>
          </a:p>
          <a:p>
            <a:pPr algn="ctr"/>
            <a:r>
              <a:rPr lang="en-US" b="1" u="sng" dirty="0" smtClean="0">
                <a:solidFill>
                  <a:schemeClr val="accent1">
                    <a:lumMod val="75000"/>
                  </a:schemeClr>
                </a:solidFill>
              </a:rPr>
              <a:t>Wrinkled</a:t>
            </a:r>
          </a:p>
          <a:p>
            <a:pPr algn="ctr"/>
            <a:r>
              <a:rPr lang="en-US" b="1" u="sng" dirty="0" smtClean="0">
                <a:solidFill>
                  <a:schemeClr val="accent1">
                    <a:lumMod val="75000"/>
                  </a:schemeClr>
                </a:solidFill>
              </a:rPr>
              <a:t>Green</a:t>
            </a:r>
          </a:p>
          <a:p>
            <a:pPr algn="ctr"/>
            <a:r>
              <a:rPr lang="en-US" b="1" u="sng" dirty="0" smtClean="0">
                <a:solidFill>
                  <a:schemeClr val="accent1">
                    <a:lumMod val="75000"/>
                  </a:schemeClr>
                </a:solidFill>
              </a:rPr>
              <a:t>white</a:t>
            </a:r>
            <a:endParaRPr lang="en-US"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70" y="5715000"/>
            <a:ext cx="10972800" cy="1143000"/>
          </a:xfrm>
        </p:spPr>
        <p:txBody>
          <a:bodyPr/>
          <a:lstStyle/>
          <a:p>
            <a:r>
              <a:rPr lang="en-US" dirty="0"/>
              <a:t>Category 3</a:t>
            </a: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8522" y="492368"/>
            <a:ext cx="6233478" cy="4355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2123032" y="820615"/>
            <a:ext cx="4465337" cy="3731412"/>
          </a:xfrm>
        </p:spPr>
        <p:txBody>
          <a:bodyPr/>
          <a:lstStyle/>
          <a:p>
            <a:r>
              <a:rPr lang="en-US" dirty="0" smtClean="0"/>
              <a:t>What is the genotype for the F1 generation indicated? </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07975"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0050" y="1074860"/>
            <a:ext cx="3848100" cy="428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smtClean="0"/>
              <a:t> Crossing over</a:t>
            </a:r>
          </a:p>
          <a:p>
            <a:pPr marL="514350" lvl="0" indent="-514350">
              <a:buAutoNum type="alphaLcPeriod"/>
            </a:pPr>
            <a:r>
              <a:rPr lang="en-US" b="1" dirty="0" smtClean="0"/>
              <a:t>Has matching areas on chromatids exchange</a:t>
            </a:r>
          </a:p>
          <a:p>
            <a:pPr marL="514350" lvl="0" indent="-514350">
              <a:buAutoNum type="alphaLcPeriod"/>
            </a:pPr>
            <a:r>
              <a:rPr lang="en-US" b="1" dirty="0" smtClean="0"/>
              <a:t>Causes mutations</a:t>
            </a:r>
          </a:p>
          <a:p>
            <a:pPr marL="514350" lvl="0" indent="-514350">
              <a:buAutoNum type="alphaLcPeriod"/>
            </a:pPr>
            <a:r>
              <a:rPr lang="en-US" b="1" dirty="0" smtClean="0"/>
              <a:t>Affects how traits are passed on to offspring</a:t>
            </a:r>
          </a:p>
          <a:p>
            <a:pPr marL="514350" lvl="0" indent="-514350">
              <a:buAutoNum type="alphaLcPeriod"/>
            </a:pPr>
            <a:r>
              <a:rPr lang="en-US" b="1" dirty="0" smtClean="0"/>
              <a:t>All of these are correct</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60338"/>
            <a:ext cx="5403183" cy="3715511"/>
          </a:xfrm>
        </p:spPr>
        <p:txBody>
          <a:bodyPr/>
          <a:lstStyle/>
          <a:p>
            <a:r>
              <a:rPr lang="en-US" dirty="0"/>
              <a:t>What is the genotype for the F1 generation indicated</a:t>
            </a:r>
            <a:r>
              <a:rPr lang="en-US" dirty="0" smtClean="0"/>
              <a:t>?</a:t>
            </a:r>
          </a:p>
          <a:p>
            <a:pPr algn="ctr"/>
            <a:r>
              <a:rPr lang="en-US" sz="4000" b="1" u="sng" dirty="0" smtClean="0">
                <a:solidFill>
                  <a:schemeClr val="accent1">
                    <a:lumMod val="75000"/>
                  </a:schemeClr>
                </a:solidFill>
              </a:rPr>
              <a:t>RW</a:t>
            </a:r>
            <a:endParaRPr lang="en-US" sz="40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703384" y="5715000"/>
            <a:ext cx="10972800" cy="1143000"/>
          </a:xfrm>
        </p:spPr>
        <p:txBody>
          <a:bodyPr/>
          <a:lstStyle/>
          <a:p>
            <a:r>
              <a:rPr lang="en-US" dirty="0"/>
              <a:t>Category 3</a:t>
            </a:r>
          </a:p>
        </p:txBody>
      </p:sp>
      <p:sp>
        <p:nvSpPr>
          <p:cNvPr id="2" name="AutoShape 2" descr="data:image/jpeg;base64,/9j/4AAQSkZJRgABAQAAAQABAAD/2wCEAAkGBhMQEBQUEQ8VFA8VDxYQFxAQFhMSFxAQFxIVFxQQFRYXHSgfFxkjGRQVHzAgJCcrLC0tFx8xNTAsOCYrLSkBCQoKDgwOGg8PGiwlHiQsMDEsKiw1KS01KSkyLy0vLCkpLiksLSksLC4pKSosLC0pLCwpLC0uNTUpLywtLCksLv/AABEIAKEBOQMBIgACEQEDEQH/xAAbAAEAAgMBAQAAAAAAAAAAAAAABQYBBAcDAv/EAEwQAAICAQIDAwcIBgYGCwAAAAECAAMRBBIFEyEGIjEHFBYyQVFhIzVVcXSUstFCUnWBkbQzNFRiY3Mkk6Gxs8MVFyVTcoKDoqPC0//EABkBAQADAQEAAAAAAAAAAAAAAAABAwQCBf/EAC8RAAIBAgQFAQgCAwAAAAAAAAABAgMREhMhMQRBUWHwcRQyQoGhscHRI5Ei4fH/2gAMAwEAAhEDEQA/AO4yMPabSCw1nV0i0NsKGxAQ+cbME+OfZJIyj6PsvfeusrsuarT2664mo0qWsrJXvrYxyAwHQgezpOJNrZFc5SVsKLxmMygas6rzwFE1ChdeiY/0h1OkyqlhgCkVkezDOOpJ8SPA8O1a6bTMW1PfusOpBOpdlUM/JGytg6p167Op7ucicZvY4zux0bM+RauSu4bgASuRkA5wSPccH+Eo2g4ZqbTSt76nljS6g5DW0sW5y+biwq2dwTOAxzgdeuZqinUIGsarVHVW8M0YZk5qnmCwjUAkA7WAKkqBuwW24JJjMfQZr3sdBu1SIVDOFLvsUEgb3wW2j3nCscfAzy1/FKqFDXXJWpOAbGC5PuGfEyj8K02pa2velxqTiddqF1vwtR0d6uw5xLhOYf0va3gMiTfFUNOvr1D02W0eatQDUjWnT28zeX2LkgMuBuA/RGZONtXJzG1exYdLq0tQPW6vWwyHQhlYfAjoZ65lMTSPfZRt012l07ajUWOqM9LWDlrstuCYNe5x6p6nA9+JpaGvVk1/1wavdf5yz7uUU22bOVvPKJ3cvZt+OfbGZ2Ga+nnjOgZmczm2lr1fItX/AErG2hjdt1WS3MPMQ1WNzM49c1ORjwls7Htb5vi5bFItcKbTYS9ee6wFoDqvjhX6jHiZMamJ2sTCpidrE7ERLC0REQBERAE19deyVsyVG1wMitSqlz7gWIA/fNifF1yopZ2CooLFmIAVR4kk9AIJRU7u3VyX10Nwu4X2KzInMoyyqCWOQ2BgA+JkieOanlhv+jLd5cqauZp8hQAQ+d+MHOMePSV/VcSr1PGOHW1MWqbT6naxDLuAWwbgGAJU4yD4EYI6GX0zRPClFqO6vz6vuaamCKi1Faq/Pq+5UNJ26uustrr4Xc1lLBbF5lA2MwJAJLYPgfDMtemtLIpZCjFQSjEEoSOqkjoSPhKP2c4jXRruLWXWLXWNTQC7nCgsLFGT7OpHWS/BdFrV1G665mow2Ab6LB19XurpEP8A7/4zmsoqVkun2OeIUYywxVtF15pMsuY3D3yk8Rs1Ndt61nU4fWbt6oWVajpq9u1lqY43hl7oONgyRnLfPDKNTZbprLqrN/MoaxihXDDSahXJGMDvFR7ske8ScnS9ycjTFdbF4zAaVHXcQ1J1tiVPadlumCVrWppKPg3m2zaduEyRlgfDGcyKqv11KUJWl67K6e5yyVbNx5ucVnqE8dzqR0IB9pUG1uguHbW65HQ90FpROJVa59O4L3sbaNaprCIvLKO3m4XagYFlGOp727p4CTvE3ydECWNLagFi4KlmFLtSLAQME2BTggd4DpOXStz6/Q5dG1tVz+hPbozKDwzi+seoWI19oNHMs3VKAHGorwun7g5gNXN8N3gD0JxN86nWX3HYbq6RZe6Bq1r3qlen5KMbEyqs5t9xxkdMdOnRae6Onw7Ts2i35gNKr2Q1Wrdz5wX28hWYW1GvZqCe8qEouVxnoNw8O91kPW2tqrsWgajdnVMUeobEzqGahqSUy5O4nGW6E5xgRk6tXQXDu7jdHQsxmUu+3X16rlrZa9avUK2etXW6ogc1rXSsKCDuHrKQAMBs9dbTa/iRRy3N38vLryR8m3OQNyCUAciveQBvBwDnPQsh9UPZnviRfdw98ZnPTXq1Fj0rcXL6lkttpHMOU0q1sVKDGcP0wM7eom/r9ZqabSj33ebi84uVKmtdfN0cKo2YZBZvyQuR4HABIZPRon2fpJFz3CZlT7Oax7LdM7MS9vCxZccAZffXymIHQE7rsfUfdLZK5xwuxTUhgdmJjEzE4KzG2NszEAxtjbMxAMbY2zMQDG2NszEAxtjEzEAREQBERAExmZnO/KZ2g1VmNFwzTvfqS6Pc6A7KKwQ4qd8gKz4HTOdufeIBcuNcfq0ig2El3O2umsb7b3/UrQdWPvPgPEkDrIqngNusYWcQAFYIavhyHdWhHUPqGHS+z+76i+wMe9PXspwQovP1COeIWLi2y81u6jP9FXyyVrqz1Cr+/J6yxQDRu4NS99d7Jm6pWVHyw2qwIYYBwcgnxE3jESW2yW29zQ0/A6K3udahu1BBtyWYW4BAyrEjGGPQD2yFPC7+Hd7RqbtH4toCRvpHtbSOx8P8Fjj9Ur4G0xDbe4bb1ZocJ4xVqq+ZS+5clSMFWrcetXYh6o49qkAze2ysdq+FMmdVo67PPwAvyArI1Cjwr1CO6rYo8Achlz3T7JE+TXtpdebdLxCp6Netllq13BlNmnZyw2Fh3tmdvT2BT78QQXsUgEkAAnGSPE4GBn39J9bZmIBjbPiyhWGGUEZBwQCMggg/uIB/dPSIB8V0KoAVQFHQBQAAPcAJ9bZmIBjEbZmIBjbG2ZiAY2zy1OirtGLK1dc5w6hhn34M9ogXseaaZVJKqASACQAMheig/VPSIgCIiAIiIAiIgCIiAIiIAiIgCIiAJgzMQCmcQ13GRdYKNLpWoFjBGcsGavPdLfKDrj4SE4R2y4vqXuSnS6QvTZssB5igPuYdM29eqt1nTZz3yZf1zin2v/m3zZTmnCTcVpb7noUpxdOUnBaW69bdS0dmdRrXV/Pqqq33DYKCSCuOpOWbrmTcxiZmWTu72MMpYne1vQRETk5EREAgu0+o1ycvzCmmwktv55I2ju7duGX+9/ASl8W7WcVouorv0ej5ttmKejth8hcg83unvgZ+M6hic98oXznwr7R/zaZr4dpvC4rmbuFlGUsEop6P7NknwrXcYNyDUaXSrQW77VliwX3r8oev7pbxGJmZ5yxO9kvQy1J43eyXoIiJwViIiAIiIAiIgCIiAIiIAiIgCIiAIiIAiIgCIiAJH9oOJnS6TUXhdxp01t+wnG411s+3PsztxNjX2OtVjVIHtFbFKydoewKSqE+wE4GfjOY9qu0HGm0GqW7g9VdLaO5bLBqFY11mlg7hc9SFycfCAdC7McYOs0dGoKbDdQtuwHdt3DOM+2Sk5J2M4/xlOH6VaOEVWUDTIEtbUKpsTb0YqT0z7pNekvHvoSn70n5wDoMTn3pLx76Ep+9J+cekvHvoSn70n5wDoBlD8neisr1fEi9ToH1W5S6soccy45UkdR1Hh755+kvHvoSn70n5x6S8e+hKfvSfnLIzwxcepbCphjKPWx0GJz70l499CU/ek/OPSXj30JT96T85WVHQYnPvSXj30JT96T849JePfQlP3pPzgHQYnPvSXj30JT96T849JePfQlP3pPzgHQZQu3eisfiPDGSt2RL8syqzBBzaurEDCjofH3Tz9JePfQlP3pPzj0l499CU/ek/OWU54JYi2lUy5Yl3+qsdAEzOfekvHvoSn70n5x6S8e+hKfvSfnKyo6DE596S8e+hKfvSfnHpLx76Ep+9J+cA6DE576S8e+hKfvSfnL5o3dq0NiBLCil0B3BHIG5Qfbg5GYB7REQBERAEREAREQBERAEREAREQBERAETBM1tbxSqkZuuSse+xlT/eYB7XahUUs7BVAyWYgAD3kmQfbW4PwnWspBVuG6hgw6hlOmcgj4YkR5UdTb5kQlQbTttL2lgCh3rsAQ9WzPG/U3vwHWC+ha1XhNgrKuH5ieZv3iB6p8Onxml0LUVVvz20M6rfy5duRM+Tb5o0P2Or8Ilklb8m3zRofsdX4RLJMxoEREAj+N8fo0VYs1FmysuEDbXbvEEgYQE+Cn+EhP8ArS4b/a//AItR/wDnNfyi9oVoWqvuF2uRmFlYsApywZ13Aru9nv6mV7ylppn0Wmt01aBH1WAyVissoVwQRgHxX2zdS4dOMXNP/Ln4i/hHQrVcl3xdmv0Wunym8OdlVdVlmYKByrxkk4A6p75aAZopwLTggjTVAg5BFadD7/Cb8yTwfBf5nFTL+BP52/QiInBWIiIBr63iFdCF7bFrrBALuQqgk4GSficSN9NND/b9P/rU/OQ/lP4slWjNZCtZYRtR1LAhWBLe7I6EZlX7c8K0H/RnnGjoRfl1r5iqyHxIYYb6pspcMpRjKV9XZFvDOjVq5Mm8Xax0H0z0P9u0/wDrU/OTCtkZHhKvwzsLoWpqY6OssakYnB6kqCT4y0KuBgeEz1FBe7f5iqqa0hf52MxESsqEREAREQBERAEREAREQBERAEREARmV3tl2p8xqUrsa1rFUI7YwhJzZtHUgYx++Y7T9rE0ukN1T12Oela7wRYd+1iNpywX2ge72S6NCpLC0vedkVSrQje723LHPLU6la0Z3dURRlnchVUe0knoBNC3iL26ffo+TbacKN1mK1JxuLFAxO0HO0dT4ZHjNHTdkRYws11p1dwO5UcbNPS3+Fp8kZH6zlm+IlTTWjLE76o8n7RW6wFdBpw9R6HW6oMmn2nxNaevqPb4bVP60rvYvyQ1aTWXaq9RY4t+QTaqpWMDdeK16KS27avXauPE9R0gCZkElV8pvzbb/AOKv/iLPLjDA9n78HP8A2LZ/JtLNxDh6aitq7VDVuMFTnqPrHgfjKpxzstRoeFcS5CsN/Dr925mfO3T248fD1jNOZF0MD3Tv9jPgkq2NbNW+5IeTb5o0P2Or8Ilklb8m3zRofsdX4RLJMxoEREApvlM/odN+0Kv9zSO8sn9W0/2wf8N5dOM8Eq1lfLvTcm4MMEqVYZwwI8PE/wAZo6nsZpraK6LEdqqnLoDZZkMd3UsDk+sZsp1oRUL3vFv6k8K8niMyWxOCZmAJmYyBERAEREAp/lU+bbP8yv8AGJq+V75s/wDXr/8AtLdxXhNeqqaq5d1bYyMkHIOQQR1BBkRrewunt0nmu61aeZzch9zBvdlw3T4YmylWgowT+Ft/J2/Q4b+PiVUe2n0v+yX4R/V6v8mv8Am5PLTUCtFQZwqhRnxwAAM/wnrMj1ZMnd3EREggREQBERAEREAREQBERAEREAREQCkeVTSodNW5RS/nNabyBkId2Vz7j7pnyk8MqThj7KUXlsuzaoHL3Wjdtx4Zyc498sPaTs+mto5TsyYdbFdMZV18D18fEzX1XZgXaI6W/UWW5685tu/IfcvswcdB9U30q8Yqnd+7LVdtDFUouTnZbr6njxHS206atdBXsJYFlqSjGCnUkWOg8cdR1kpwQ3GhPOM87ru3CsHxOOlbMvhjwM1NNwvUUaZq6tTzbwdyWapSwA6fJsEIO3AIznIznr4Tx0XasB1p1lR0uoY7V3ndTe3+Df0Vif1W2v8A3Zin7z1v3NcdlpYsETAmZydCQXbz5q1/7O1P8vZJ2QXbz5q1/wCztT/L2QDw8m3zRofsdX4RLJK35NvmjQ/Y6vwiWSAIiIAiIgCIiAIiIAiIgCIiAIiIAiIgCIiAIiIAiIgCIiAIiIAkL2p4o+nrRq2Rc2bS1mPV2McAsyqDkD1mHTOOuJ767jiUuQ/REp51lmCRWrPsQYAJJYhvq2z60/HabGCq53ksNrJYjAoqswZWUFe66nrjOemZdCMotScboqnJNOKlZle0PGL2drQwNZfRg1ujgnmogfZl/k/Wz7eviZ8Vdq72XKmprDUWNYR86S3n1Viq3vZJIdvYpypPhJwdq9N48042JZnZbjbYAaxnbjc24YXxOfCe1vHK/N7b6zvWpHZl6oQyLkowYZVvgRL8WutPp/zYot0n183NPg2pt5uqS25bGrZCAF2YU0IdwXccKWz+8Hr7BC6btJdetXyiOGbTWMdOrpyWbUIrad+8c5XPToeh6YIlgbtPpsYLsSXFWzl3FizIWHcC7sFQSDjBwesxpu0OkVdq3KqV19MhwNiEIdhI74BwO6T1xIV1dum+XL/XMNJ6KfXzcr1HbK9iwXltmtWXKkbGOpqq2MFsJ9W0nDbW6eE2r7nv1CUak1vRz7qHRq8JqAKa7EBVmIz3zjx9XP1TT9ptOFzzCTuZdgS0uGVQzA17dwwpBJIxgj3zw0va2plUvlC61FUAssYtZSbdmEXxCg+Gc4nTbd2qfX9dCFZNXqeb9TWfhWo0I3aS3m6Zep0eqc9xfbyNQ2SuB+hZuX3FZo9kvKhp+Iay7TLhLEw1YYqTaoQc1MqSpZH3eqSCMEeBk5f2k0pQbrA1borf0djrssO1A+FIXcegDYzNBOy2g1TMW0NSX03bN9Q5Toww6WJZXtYZUqwI+r2TI6ckrtGpTi9Ezw8o3aLzbTFEsZNRYBsZAeihhv736PQzS1XHa9VwPWBGYvXwq1HLhhl/M3ycn1uoPWSHlLXHDLep8ax19vyi+M+eNfMF/wCxbP5JpqeD2VO2uJ6/12M6xe0PXSy/JteTb5o0P2Or8Ilklb8m3zRofsdX4RLJMRrEREAgO2XGLtLQr6cVGw3LXi8kAhg3RcMCWyF6fXKhxvtrxfRKrX6TTKrvywQXbLYJx0t9wMkvKjTaRpytoFXnVahCoJF2Wxbu9wH6Mj/KnVYmh0ousFlo1fesVdgbu2Ywvs6YH7p6VGnBRhdJ4m+pfwNZTr5MoK3Xx/glNPxPjZdQ+h0wTeAxDHIXPeI+V8cS7iBMzDOeLkl6HNSop/Cl6CIiVlQiIgEL2t4rZpdI9tXL5ilcC87UwWAbOCCTjOAP9spvGu2PF9HVzb9Hplr3Bcgu3U+HQW/CSnlYqs8y3CwCkOoevbkuxYbSG/Rx/tml5SqLk4Ri+1bbfOU76oKxjvYG0e6ejRpxUIN2eJtc+xdwdZSr5MoJrTX1+f4PejjPHHVWGh0u1gGB3N6pGf8AvfcZfEzgZ8cdfrmrwj+r1f5Nf4BNyY6k1J6JL0FWak7KKVugiIlRSIiIAiIgCIiAIiIAiIgFf47wB7jby3Uc6hKm3EjDV27kdSAfYzg/+X4z79Fxu38+znl2Zrvk9zhkWsoRt2gbVXGB0xJ2JbnTSsn54ip0ot3K+Ox1PJarc5UikZO0lTQqrW2CMH1RkEYPWbVHZ2tdNZQCdtocMwCqe+uDtCgKvTwGJLRDrTe7JVKC5EPR2cRbRa1lj2hw29yveAqetVIUAYC2N8STmaKdg9OFdcsUZSoGKwUBdX9YLlyGUY3Z6dOss0SVXqLZkOjB7ogKOyNaYKWutoZm5lYqTIdFV02hdoBCL7MgjM9dF2XrqetlZ817AMkdeXQaRnp+qxP1yaiQ603uwqUFyKlqeyLjbXTZtoK0q5Zu8wqs3DK7DuOOgwy/HOJPcN0BRrncgvbbvIXOFVVCIoz7dqgn4kzfiJVpSVn55ZCNKMXdeeXIvtHwUazTPQW27gMMBnawIIOPaMiVniXCNRpuD8QS/VC5Bwy9awqBOWq6a0EZ9vTb4+6XqQXbz5q1/wCztT/L2SFVkoZfInLjjx8zw8m3zRofsdX4RLJK35NvmjQ/Y6vwiWSVlgiIgFV8ofD7baKjTUbGr1ddxRPWKruzge3xEgvKSbdVotMy6a1X863GkqWdAFcZYKD09v750eJphxDioq2z+5NB5NbNX9GBMxEzECIiAIiIBWfKHwyzUaCxKUL2bkbYviQGGce849kg+391ur4TkaW5LPOUHJZSz4Ge9hc9PjOhRNEK+FRVtnfz+hS/irKqu2noanCVIoqBGCKUGD0wdg6TbiJQ3dkt3dxERIIEREAREQBERAEREAREQBERAEREAREQBERAEREASC7efNWv/Z2p/l7JOzQ7QcM860mooDbTdpraN5GdpsrZN2PbjdnEAivJt80aH7HV+ESySM7McHOj0dGnL7zTStW8Dbu2jG7GTiScAREQBERAEREAREQBERAEREAREQBERAEREAREQBERAEREAREQBERAEREAREQBERAEREAREQBERAEREAREQBERAEREAREQBERAEREAREQBERAEREAREQBERAEREA//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2769" y="433002"/>
            <a:ext cx="4496045" cy="5007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86154"/>
            <a:ext cx="5684536" cy="4503127"/>
          </a:xfrm>
        </p:spPr>
        <p:txBody>
          <a:bodyPr/>
          <a:lstStyle/>
          <a:p>
            <a:r>
              <a:rPr lang="en-US" dirty="0" smtClean="0"/>
              <a:t>Which is correct about the picture?</a:t>
            </a:r>
          </a:p>
          <a:p>
            <a:pPr marL="514350" indent="-514350">
              <a:buAutoNum type="alphaLcPeriod"/>
            </a:pPr>
            <a:r>
              <a:rPr lang="en-US" dirty="0" smtClean="0"/>
              <a:t>The gametes are RW</a:t>
            </a:r>
          </a:p>
          <a:p>
            <a:pPr marL="514350" indent="-514350">
              <a:buAutoNum type="alphaLcPeriod"/>
            </a:pPr>
            <a:r>
              <a:rPr lang="en-US" dirty="0" smtClean="0"/>
              <a:t>Red is recessive</a:t>
            </a:r>
          </a:p>
          <a:p>
            <a:pPr marL="514350" indent="-514350">
              <a:buAutoNum type="alphaLcPeriod"/>
            </a:pPr>
            <a:r>
              <a:rPr lang="en-US" dirty="0" smtClean="0"/>
              <a:t>Pink flowers are hybrids</a:t>
            </a:r>
          </a:p>
          <a:p>
            <a:pPr marL="514350" indent="-514350">
              <a:buAutoNum type="alphaLcPeriod"/>
            </a:pPr>
            <a:r>
              <a:rPr lang="en-US" dirty="0" smtClean="0"/>
              <a:t>Pink indicates C0-dominance</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3</a:t>
            </a:r>
          </a:p>
        </p:txBody>
      </p:sp>
      <p:pic>
        <p:nvPicPr>
          <p:cNvPr id="5122"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3144" y="803031"/>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5778321" cy="3518658"/>
          </a:xfrm>
        </p:spPr>
        <p:txBody>
          <a:bodyPr/>
          <a:lstStyle/>
          <a:p>
            <a:r>
              <a:rPr lang="en-US" dirty="0"/>
              <a:t>Which is correct about the picture?</a:t>
            </a:r>
          </a:p>
          <a:p>
            <a:pPr marL="514350" indent="-514350">
              <a:buAutoNum type="alphaLcPeriod"/>
            </a:pPr>
            <a:r>
              <a:rPr lang="en-US" dirty="0"/>
              <a:t>The gametes are RW</a:t>
            </a:r>
          </a:p>
          <a:p>
            <a:pPr marL="514350" indent="-514350">
              <a:buAutoNum type="alphaLcPeriod"/>
            </a:pPr>
            <a:r>
              <a:rPr lang="en-US" dirty="0"/>
              <a:t>Red is recessive</a:t>
            </a:r>
          </a:p>
          <a:p>
            <a:pPr marL="514350" indent="-514350">
              <a:buAutoNum type="alphaLcPeriod"/>
            </a:pPr>
            <a:r>
              <a:rPr lang="en-US" sz="3600" b="1" u="sng" dirty="0">
                <a:solidFill>
                  <a:schemeClr val="accent1">
                    <a:lumMod val="75000"/>
                  </a:schemeClr>
                </a:solidFill>
              </a:rPr>
              <a:t>Pink flowers are </a:t>
            </a:r>
            <a:r>
              <a:rPr lang="en-US" sz="3600" b="1" u="sng" dirty="0" smtClean="0">
                <a:solidFill>
                  <a:schemeClr val="accent1">
                    <a:lumMod val="75000"/>
                  </a:schemeClr>
                </a:solidFill>
              </a:rPr>
              <a:t>hybrids with incomplete dominance</a:t>
            </a:r>
          </a:p>
          <a:p>
            <a:pPr marL="514350" indent="-514350">
              <a:buFont typeface="Arial" panose="020B0604020202020204" pitchFamily="34" charset="0"/>
              <a:buAutoNum type="alphaLcPeriod"/>
            </a:pPr>
            <a:r>
              <a:rPr lang="en-US" dirty="0"/>
              <a:t>Pink indicates C0-dominance</a:t>
            </a:r>
          </a:p>
          <a:p>
            <a:pPr marL="514350" indent="-514350">
              <a:buAutoNum type="alphaLcPeriod"/>
            </a:pPr>
            <a:endParaRPr lang="en-US" b="1"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98585" y="5715000"/>
            <a:ext cx="10972800" cy="1143000"/>
          </a:xfrm>
        </p:spPr>
        <p:txBody>
          <a:bodyPr/>
          <a:lstStyle/>
          <a:p>
            <a:r>
              <a:rPr lang="en-US" dirty="0"/>
              <a:t>Category 3</a:t>
            </a:r>
          </a:p>
        </p:txBody>
      </p:sp>
      <p:pic>
        <p:nvPicPr>
          <p:cNvPr id="6146"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3483" y="849923"/>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9923"/>
            <a:ext cx="5848659" cy="4286250"/>
          </a:xfrm>
        </p:spPr>
        <p:txBody>
          <a:bodyPr/>
          <a:lstStyle/>
          <a:p>
            <a:r>
              <a:rPr lang="en-US" dirty="0" smtClean="0"/>
              <a:t>What is the genotype for the organisms in the square?</a:t>
            </a:r>
          </a:p>
          <a:p>
            <a:pPr marL="514350" indent="-514350">
              <a:buAutoNum type="alphaLcPeriod"/>
            </a:pPr>
            <a:r>
              <a:rPr lang="en-US" dirty="0" smtClean="0"/>
              <a:t>4 pink</a:t>
            </a:r>
          </a:p>
          <a:p>
            <a:pPr marL="514350" indent="-514350">
              <a:buAutoNum type="alphaLcPeriod"/>
            </a:pPr>
            <a:r>
              <a:rPr lang="en-US" dirty="0" smtClean="0"/>
              <a:t>4 hybrid </a:t>
            </a:r>
            <a:r>
              <a:rPr lang="en-US" dirty="0"/>
              <a:t>RW incomplete </a:t>
            </a:r>
            <a:r>
              <a:rPr lang="en-US" dirty="0" smtClean="0"/>
              <a:t>dominant</a:t>
            </a:r>
          </a:p>
          <a:p>
            <a:pPr marL="514350" indent="-514350">
              <a:buAutoNum type="alphaLcPeriod"/>
            </a:pPr>
            <a:r>
              <a:rPr lang="en-US" dirty="0" smtClean="0"/>
              <a:t>2 hybrid, 2 pure</a:t>
            </a:r>
          </a:p>
          <a:p>
            <a:pPr marL="514350" indent="-514350">
              <a:buFont typeface="Arial" pitchFamily="34" charset="0"/>
              <a:buAutoNum type="alphaLcPeriod"/>
            </a:pPr>
            <a:r>
              <a:rPr lang="en-US" dirty="0"/>
              <a:t>4 hybrid RW co</a:t>
            </a:r>
            <a:r>
              <a:rPr lang="en-US" dirty="0" smtClean="0"/>
              <a:t> dominant</a:t>
            </a:r>
            <a:endParaRPr lang="en-US" dirty="0"/>
          </a:p>
          <a:p>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3</a:t>
            </a:r>
          </a:p>
        </p:txBody>
      </p:sp>
      <p:pic>
        <p:nvPicPr>
          <p:cNvPr id="5" name="Picture 2" descr="http://www.goldiesroom.org/Multimedia/Bio_Images/18%20Genetics/Incomplete%20Domina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3483" y="849923"/>
            <a:ext cx="3848100"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468924"/>
            <a:ext cx="6176784" cy="4994030"/>
          </a:xfrm>
        </p:spPr>
        <p:txBody>
          <a:bodyPr/>
          <a:lstStyle/>
          <a:p>
            <a:r>
              <a:rPr lang="en-US" dirty="0"/>
              <a:t>What is the genotype for the organisms in the square?</a:t>
            </a:r>
          </a:p>
          <a:p>
            <a:pPr marL="514350" indent="-514350">
              <a:buAutoNum type="alphaLcPeriod"/>
            </a:pPr>
            <a:r>
              <a:rPr lang="en-US" dirty="0"/>
              <a:t>4 pink</a:t>
            </a:r>
          </a:p>
          <a:p>
            <a:pPr marL="514350" indent="-514350">
              <a:buAutoNum type="alphaLcPeriod"/>
            </a:pPr>
            <a:r>
              <a:rPr lang="en-US" sz="3600" b="1" u="sng" dirty="0">
                <a:solidFill>
                  <a:schemeClr val="accent1">
                    <a:lumMod val="75000"/>
                  </a:schemeClr>
                </a:solidFill>
              </a:rPr>
              <a:t>4 hybrid </a:t>
            </a:r>
            <a:r>
              <a:rPr lang="en-US" sz="3600" b="1" u="sng" dirty="0" smtClean="0">
                <a:solidFill>
                  <a:schemeClr val="accent1">
                    <a:lumMod val="75000"/>
                  </a:schemeClr>
                </a:solidFill>
              </a:rPr>
              <a:t>RW incomplete dominant</a:t>
            </a:r>
            <a:endParaRPr lang="en-US" sz="3600" b="1" u="sng" dirty="0">
              <a:solidFill>
                <a:schemeClr val="accent1">
                  <a:lumMod val="75000"/>
                </a:schemeClr>
              </a:solidFill>
            </a:endParaRPr>
          </a:p>
          <a:p>
            <a:pPr marL="514350" indent="-514350">
              <a:buAutoNum type="alphaLcPeriod"/>
            </a:pPr>
            <a:r>
              <a:rPr lang="en-US" dirty="0"/>
              <a:t>2 hybrid, 2 </a:t>
            </a:r>
            <a:r>
              <a:rPr lang="en-US" dirty="0" smtClean="0"/>
              <a:t>pure</a:t>
            </a:r>
          </a:p>
          <a:p>
            <a:pPr marL="514350" indent="-514350">
              <a:buFont typeface="Arial" pitchFamily="34" charset="0"/>
              <a:buAutoNum type="alphaLcPeriod"/>
            </a:pPr>
            <a:r>
              <a:rPr lang="en-US" dirty="0"/>
              <a:t>4 hybrid RW  </a:t>
            </a:r>
            <a:r>
              <a:rPr lang="en-US" dirty="0" smtClean="0"/>
              <a:t>Co-dominant</a:t>
            </a:r>
            <a:endParaRPr lang="en-US" dirty="0"/>
          </a:p>
          <a:p>
            <a:pPr marL="514350" indent="-514350">
              <a:buAutoNum type="alphaLcPeriod"/>
            </a:pP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328247" y="5715000"/>
            <a:ext cx="10972800" cy="1143000"/>
          </a:xfrm>
        </p:spPr>
        <p:txBody>
          <a:bodyPr/>
          <a:lstStyle/>
          <a:p>
            <a:r>
              <a:rPr lang="en-US" dirty="0"/>
              <a:t>Category 3</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18463" y="1006109"/>
            <a:ext cx="3846513" cy="429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4 questions follow</a:t>
            </a:r>
            <a:endParaRPr lang="en-US"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963613"/>
            <a:ext cx="4840475" cy="2912236"/>
          </a:xfrm>
        </p:spPr>
        <p:txBody>
          <a:bodyPr/>
          <a:lstStyle/>
          <a:p>
            <a:r>
              <a:rPr lang="en-US" dirty="0" smtClean="0"/>
              <a:t>How can you determine the phenotype of the horse?</a:t>
            </a:r>
          </a:p>
          <a:p>
            <a:pPr marL="514350" indent="-514350">
              <a:buAutoNum type="alphaLcPeriod"/>
            </a:pPr>
            <a:r>
              <a:rPr lang="en-US" dirty="0" smtClean="0"/>
              <a:t>Doing a test-cross</a:t>
            </a:r>
          </a:p>
          <a:p>
            <a:pPr marL="514350" indent="-514350">
              <a:buAutoNum type="alphaLcPeriod"/>
            </a:pPr>
            <a:r>
              <a:rPr lang="en-US" dirty="0" smtClean="0"/>
              <a:t>Produce </a:t>
            </a:r>
            <a:r>
              <a:rPr lang="en-US" dirty="0" err="1" smtClean="0"/>
              <a:t>Punnet</a:t>
            </a:r>
            <a:r>
              <a:rPr lang="en-US" dirty="0" smtClean="0"/>
              <a:t> squares</a:t>
            </a:r>
          </a:p>
          <a:p>
            <a:pPr marL="514350" indent="-514350">
              <a:buAutoNum type="alphaLcPeriod"/>
            </a:pPr>
            <a:r>
              <a:rPr lang="en-US" dirty="0" smtClean="0"/>
              <a:t>Look at him</a:t>
            </a:r>
            <a:endParaRPr lang="en-US"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51692" y="5715000"/>
            <a:ext cx="10972800" cy="1143000"/>
          </a:xfrm>
        </p:spPr>
        <p:txBody>
          <a:bodyPr/>
          <a:lstStyle/>
          <a:p>
            <a:r>
              <a:rPr lang="en-US" dirty="0"/>
              <a:t>Category </a:t>
            </a:r>
            <a:r>
              <a:rPr lang="en-US" dirty="0" smtClean="0"/>
              <a:t>4</a:t>
            </a:r>
            <a:endParaRPr lang="en-US" dirty="0"/>
          </a:p>
        </p:txBody>
      </p:sp>
      <p:pic>
        <p:nvPicPr>
          <p:cNvPr id="8194" name="Picture 2" descr="https://encrypted-tbn2.gstatic.com/images?q=tbn:ANd9GcTaRjgcUmMVjz4D2h92LCv-FRnnFAzJ8MNkftJ-iciMpSIDyKq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1153" y="963613"/>
            <a:ext cx="4692173" cy="3514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844062"/>
            <a:ext cx="6622383" cy="3031787"/>
          </a:xfrm>
        </p:spPr>
        <p:txBody>
          <a:bodyPr/>
          <a:lstStyle/>
          <a:p>
            <a:pPr>
              <a:lnSpc>
                <a:spcPct val="150000"/>
              </a:lnSpc>
            </a:pPr>
            <a:r>
              <a:rPr lang="en-US" sz="3600" dirty="0"/>
              <a:t>How can you determine the phenotype of the horse?</a:t>
            </a:r>
          </a:p>
          <a:p>
            <a:pPr marL="514350" indent="-514350">
              <a:lnSpc>
                <a:spcPct val="150000"/>
              </a:lnSpc>
              <a:buAutoNum type="alphaLcPeriod"/>
            </a:pPr>
            <a:r>
              <a:rPr lang="en-US" sz="3600" dirty="0"/>
              <a:t>Doing a test-cross</a:t>
            </a:r>
          </a:p>
          <a:p>
            <a:pPr marL="514350" indent="-514350">
              <a:lnSpc>
                <a:spcPct val="150000"/>
              </a:lnSpc>
              <a:buAutoNum type="alphaLcPeriod"/>
            </a:pPr>
            <a:r>
              <a:rPr lang="en-US" sz="3600" dirty="0"/>
              <a:t>Produce </a:t>
            </a:r>
            <a:r>
              <a:rPr lang="en-US" sz="3600" dirty="0" err="1"/>
              <a:t>Punnet</a:t>
            </a:r>
            <a:r>
              <a:rPr lang="en-US" sz="3600" dirty="0"/>
              <a:t> squares</a:t>
            </a:r>
          </a:p>
          <a:p>
            <a:pPr marL="514350" indent="-514350">
              <a:lnSpc>
                <a:spcPct val="150000"/>
              </a:lnSpc>
              <a:buAutoNum type="alphaLcPeriod"/>
            </a:pPr>
            <a:r>
              <a:rPr lang="en-US" sz="3600" b="1" u="sng" dirty="0">
                <a:solidFill>
                  <a:schemeClr val="accent1">
                    <a:lumMod val="75000"/>
                  </a:schemeClr>
                </a:solidFill>
              </a:rPr>
              <a:t>Look at him</a:t>
            </a: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4</a:t>
            </a:r>
          </a:p>
        </p:txBody>
      </p:sp>
      <p:pic>
        <p:nvPicPr>
          <p:cNvPr id="5" name="Picture 2" descr="https://encrypted-tbn2.gstatic.com/images?q=tbn:ANd9GcTaRjgcUmMVjz4D2h92LCv-FRnnFAzJ8MNkftJ-iciMpSIDyKq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7690" y="963613"/>
            <a:ext cx="4222646" cy="3162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The law of ____________________states that the inheritance of alleles for one trait is not affected by the inheritance of alleles for a different trait if the genes for the traits are on separate chromosomes</a:t>
            </a:r>
          </a:p>
          <a:p>
            <a:pPr marL="514350" indent="-514350">
              <a:buAutoNum type="alphaLcPeriod"/>
            </a:pPr>
            <a:r>
              <a:rPr lang="en-US" dirty="0"/>
              <a:t>I</a:t>
            </a:r>
            <a:r>
              <a:rPr lang="en-US" dirty="0" smtClean="0"/>
              <a:t>ndependent </a:t>
            </a:r>
            <a:r>
              <a:rPr lang="en-US" dirty="0"/>
              <a:t>assortment </a:t>
            </a:r>
            <a:endParaRPr lang="en-US" dirty="0" smtClean="0"/>
          </a:p>
          <a:p>
            <a:pPr marL="514350" indent="-514350">
              <a:buAutoNum type="alphaLcPeriod"/>
            </a:pPr>
            <a:r>
              <a:rPr lang="en-US" dirty="0" smtClean="0"/>
              <a:t>Segregation</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914400" y="5715000"/>
            <a:ext cx="10972800" cy="1143000"/>
          </a:xfrm>
        </p:spPr>
        <p:txBody>
          <a:bodyPr/>
          <a:lstStyle/>
          <a:p>
            <a:r>
              <a:rPr lang="en-US" dirty="0"/>
              <a:t>Category 4</a:t>
            </a:r>
          </a:p>
        </p:txBody>
      </p:sp>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The law of ____________________states that the inheritance of alleles for one trait is not affected by the inheritance of alleles for a different trait if the genes for the traits are on separate chromosomes</a:t>
            </a:r>
          </a:p>
          <a:p>
            <a:pPr marL="514350" indent="-514350">
              <a:buAutoNum type="alphaLcPeriod"/>
            </a:pPr>
            <a:r>
              <a:rPr lang="en-US" sz="3600" b="1" u="sng" dirty="0">
                <a:solidFill>
                  <a:schemeClr val="accent1">
                    <a:lumMod val="75000"/>
                  </a:schemeClr>
                </a:solidFill>
              </a:rPr>
              <a:t>Independent assortment </a:t>
            </a:r>
          </a:p>
          <a:p>
            <a:pPr marL="514350" indent="-514350">
              <a:buAutoNum type="alphaLcPeriod"/>
            </a:pPr>
            <a:r>
              <a:rPr lang="en-US" dirty="0"/>
              <a:t>Segregation</a:t>
            </a: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773723" y="5715000"/>
            <a:ext cx="10972800" cy="1143000"/>
          </a:xfrm>
        </p:spPr>
        <p:txBody>
          <a:bodyPr/>
          <a:lstStyle/>
          <a:p>
            <a:r>
              <a:rPr lang="en-US" dirty="0"/>
              <a:t>Category 4</a:t>
            </a:r>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a:t> Crossing over</a:t>
            </a:r>
          </a:p>
          <a:p>
            <a:pPr marL="514350" lvl="0" indent="-514350">
              <a:buAutoNum type="alphaLcPeriod"/>
            </a:pPr>
            <a:r>
              <a:rPr lang="en-US" b="1" dirty="0"/>
              <a:t>Has matching areas on chromatids exchange</a:t>
            </a:r>
          </a:p>
          <a:p>
            <a:pPr marL="514350" lvl="0" indent="-514350">
              <a:buAutoNum type="alphaLcPeriod"/>
            </a:pPr>
            <a:r>
              <a:rPr lang="en-US" b="1" dirty="0"/>
              <a:t>Causes mutations</a:t>
            </a:r>
          </a:p>
          <a:p>
            <a:pPr marL="514350" lvl="0" indent="-514350">
              <a:buAutoNum type="alphaLcPeriod"/>
            </a:pPr>
            <a:r>
              <a:rPr lang="en-US" b="1" dirty="0"/>
              <a:t>Affects how traits are passed on to offspring</a:t>
            </a:r>
          </a:p>
          <a:p>
            <a:pPr marL="514350" lvl="0" indent="-514350">
              <a:buAutoNum type="alphaLcPeriod"/>
            </a:pPr>
            <a:r>
              <a:rPr lang="en-US" b="1" u="sng" dirty="0">
                <a:solidFill>
                  <a:schemeClr val="accent1">
                    <a:lumMod val="75000"/>
                  </a:schemeClr>
                </a:solidFill>
              </a:rPr>
              <a:t>All of these are correct</a:t>
            </a:r>
            <a:endParaRPr lang="en-US"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656493" y="5715000"/>
            <a:ext cx="10972800" cy="1143000"/>
          </a:xfrm>
        </p:spPr>
        <p:txBody>
          <a:bodyPr/>
          <a:lstStyle/>
          <a:p>
            <a:r>
              <a:rPr lang="en-US" dirty="0" smtClean="0"/>
              <a:t>Category 1</a:t>
            </a:r>
            <a:endParaRPr lang="en-US"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873957"/>
            <a:ext cx="8885530" cy="2862166"/>
          </a:xfrm>
        </p:spPr>
        <p:txBody>
          <a:bodyPr/>
          <a:lstStyle/>
          <a:p>
            <a:r>
              <a:rPr lang="en-US" dirty="0" smtClean="0"/>
              <a:t>Mendel’s law of _____________states that during meiosis, the factors that control each trait separate, and only one factor from each pair is/are passed to the offspring. </a:t>
            </a:r>
          </a:p>
          <a:p>
            <a:pPr marL="514350" indent="-514350">
              <a:buAutoNum type="alphaLcPeriod"/>
            </a:pPr>
            <a:r>
              <a:rPr lang="en-US" dirty="0" smtClean="0"/>
              <a:t>Independent Assortment</a:t>
            </a:r>
          </a:p>
          <a:p>
            <a:pPr marL="514350" indent="-514350">
              <a:buAutoNum type="alphaLcPeriod"/>
            </a:pPr>
            <a:r>
              <a:rPr lang="en-US" dirty="0" smtClean="0"/>
              <a:t>Segregation</a:t>
            </a:r>
            <a:endParaRPr lang="en-US"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211016" y="5715000"/>
            <a:ext cx="10972800" cy="1143000"/>
          </a:xfrm>
        </p:spPr>
        <p:txBody>
          <a:bodyPr/>
          <a:lstStyle/>
          <a:p>
            <a:r>
              <a:rPr lang="en-US" dirty="0"/>
              <a:t>Category 4</a:t>
            </a:r>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1031631"/>
            <a:ext cx="8885530" cy="2844218"/>
          </a:xfrm>
        </p:spPr>
        <p:txBody>
          <a:bodyPr/>
          <a:lstStyle/>
          <a:p>
            <a:r>
              <a:rPr lang="en-US" dirty="0"/>
              <a:t>Mendel’s law of _____________states that during meiosis, the factors that control each trait separate, and only one factor from each pair is/are passed to the offspring. </a:t>
            </a:r>
          </a:p>
          <a:p>
            <a:pPr marL="514350" indent="-514350">
              <a:buAutoNum type="alphaLcPeriod"/>
            </a:pPr>
            <a:r>
              <a:rPr lang="en-US" dirty="0"/>
              <a:t>Independent Assortment</a:t>
            </a:r>
          </a:p>
          <a:p>
            <a:pPr marL="514350" indent="-514350">
              <a:buAutoNum type="alphaLcPeriod"/>
            </a:pPr>
            <a:r>
              <a:rPr lang="en-US" b="1" u="sng" dirty="0">
                <a:solidFill>
                  <a:schemeClr val="accent1">
                    <a:lumMod val="75000"/>
                  </a:schemeClr>
                </a:solidFill>
              </a:rPr>
              <a:t>Segregation</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539262" y="5715000"/>
            <a:ext cx="10972800" cy="1143000"/>
          </a:xfrm>
        </p:spPr>
        <p:txBody>
          <a:bodyPr/>
          <a:lstStyle/>
          <a:p>
            <a:r>
              <a:rPr lang="en-US" dirty="0"/>
              <a:t>Category 4</a:t>
            </a:r>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Alternative forms of a trait are called</a:t>
            </a:r>
          </a:p>
          <a:p>
            <a:r>
              <a:rPr lang="en-US" dirty="0" smtClean="0"/>
              <a:t>a. genes</a:t>
            </a:r>
          </a:p>
          <a:p>
            <a:r>
              <a:rPr lang="en-US" dirty="0" smtClean="0"/>
              <a:t>b. Alleles</a:t>
            </a:r>
          </a:p>
          <a:p>
            <a:r>
              <a:rPr lang="en-US" dirty="0" smtClean="0"/>
              <a:t>c. Chromosomes</a:t>
            </a:r>
          </a:p>
          <a:p>
            <a:r>
              <a:rPr lang="en-US" dirty="0" smtClean="0"/>
              <a:t>d. gametes</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633047" y="5715000"/>
            <a:ext cx="10972800" cy="1143000"/>
          </a:xfrm>
        </p:spPr>
        <p:txBody>
          <a:bodyPr/>
          <a:lstStyle/>
          <a:p>
            <a:r>
              <a:rPr lang="en-US" dirty="0"/>
              <a:t>Category 4</a:t>
            </a:r>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Alternative forms of a trait are called</a:t>
            </a:r>
          </a:p>
          <a:p>
            <a:r>
              <a:rPr lang="en-US" dirty="0"/>
              <a:t>a. </a:t>
            </a:r>
          </a:p>
          <a:p>
            <a:r>
              <a:rPr lang="en-US" sz="3600" b="1" u="sng" dirty="0">
                <a:solidFill>
                  <a:schemeClr val="accent1">
                    <a:lumMod val="75000"/>
                  </a:schemeClr>
                </a:solidFill>
              </a:rPr>
              <a:t>b. alleles</a:t>
            </a: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468923" y="5715000"/>
            <a:ext cx="10972800" cy="1143000"/>
          </a:xfrm>
        </p:spPr>
        <p:txBody>
          <a:bodyPr/>
          <a:lstStyle/>
          <a:p>
            <a:r>
              <a:rPr lang="en-US" dirty="0"/>
              <a:t>Category 4</a:t>
            </a:r>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In </a:t>
            </a:r>
            <a:r>
              <a:rPr lang="en-US" dirty="0"/>
              <a:t>humans, brown eyes </a:t>
            </a:r>
            <a:r>
              <a:rPr lang="en-US" dirty="0" smtClean="0"/>
              <a:t>are </a:t>
            </a:r>
            <a:r>
              <a:rPr lang="en-US" dirty="0"/>
              <a:t>dominant over </a:t>
            </a:r>
            <a:r>
              <a:rPr lang="en-US" dirty="0" smtClean="0"/>
              <a:t>blue. A blue eyed man marries a brown eyed women. What </a:t>
            </a:r>
            <a:r>
              <a:rPr lang="en-US" dirty="0"/>
              <a:t>is the man’s genotype? </a:t>
            </a: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4</a:t>
            </a:r>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In humans, brown eyes are dominant over blue. A blue eyed man marries a brown eyed women. What is the man’s genotype? </a:t>
            </a:r>
            <a:endParaRPr lang="en-US" dirty="0" smtClean="0"/>
          </a:p>
          <a:p>
            <a:pPr algn="ctr"/>
            <a:r>
              <a:rPr lang="en-US" sz="4400" b="1" u="sng" dirty="0" smtClean="0">
                <a:solidFill>
                  <a:schemeClr val="accent1">
                    <a:lumMod val="75000"/>
                  </a:schemeClr>
                </a:solidFill>
              </a:rPr>
              <a:t>bb</a:t>
            </a:r>
            <a:endParaRPr lang="en-US" sz="44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609600" y="5715000"/>
            <a:ext cx="10972800" cy="1143000"/>
          </a:xfrm>
        </p:spPr>
        <p:txBody>
          <a:bodyPr/>
          <a:lstStyle/>
          <a:p>
            <a:r>
              <a:rPr lang="en-US" dirty="0"/>
              <a:t>Category 4</a:t>
            </a:r>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Category 5 questions follow</a:t>
            </a:r>
            <a:endParaRPr lang="en-US"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In dogs, there is an hereditary deafness caused by a recessive gene, “d.” A kennel owner has a male dog that she wants to use for breeding purposes if possible. The dog can hear, so the owner knows his genotype is either DD or Dd. If the dog’s genotype is </a:t>
            </a:r>
            <a:r>
              <a:rPr lang="en-US" dirty="0" err="1"/>
              <a:t>Dd</a:t>
            </a:r>
            <a:r>
              <a:rPr lang="en-US" dirty="0"/>
              <a:t>, the owner does not wish to use him for breeding so that the deafness gene will not be passed on. </a:t>
            </a:r>
            <a:r>
              <a:rPr lang="en-US" dirty="0" smtClean="0"/>
              <a:t> </a:t>
            </a:r>
            <a:r>
              <a:rPr lang="en-US" b="1" u="sng" dirty="0" smtClean="0"/>
              <a:t>How can you determine its genotype?</a:t>
            </a:r>
            <a:endParaRPr lang="en-US" b="1" u="sng" dirty="0"/>
          </a:p>
        </p:txBody>
      </p:sp>
      <p:sp>
        <p:nvSpPr>
          <p:cNvPr id="18" name="Text Placeholder 17"/>
          <p:cNvSpPr>
            <a:spLocks noGrp="1"/>
          </p:cNvSpPr>
          <p:nvPr>
            <p:ph type="body" sz="quarter" idx="16"/>
          </p:nvPr>
        </p:nvSpPr>
        <p:spPr/>
        <p:txBody>
          <a:bodyPr/>
          <a:lstStyle/>
          <a:p>
            <a:r>
              <a:rPr lang="en-US" smtClean="0"/>
              <a:t>10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a:t>
            </a:r>
            <a:r>
              <a:rPr lang="en-US" dirty="0" smtClean="0"/>
              <a:t>5</a:t>
            </a:r>
            <a:endParaRPr lang="en-US"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A </a:t>
            </a:r>
            <a:r>
              <a:rPr lang="en-US" dirty="0"/>
              <a:t>kennel owner has a male dog that she wants to use for breeding purposes if possible. The dog </a:t>
            </a:r>
            <a:r>
              <a:rPr lang="en-US" dirty="0" smtClean="0"/>
              <a:t>is </a:t>
            </a:r>
            <a:r>
              <a:rPr lang="en-US" dirty="0"/>
              <a:t>either DD or </a:t>
            </a:r>
            <a:r>
              <a:rPr lang="en-US" dirty="0" smtClean="0"/>
              <a:t>Dd. </a:t>
            </a:r>
            <a:r>
              <a:rPr lang="en-US" b="1" u="sng" dirty="0" smtClean="0"/>
              <a:t>How </a:t>
            </a:r>
            <a:r>
              <a:rPr lang="en-US" b="1" u="sng" dirty="0"/>
              <a:t>can you determine its genotype</a:t>
            </a:r>
            <a:r>
              <a:rPr lang="en-US" b="1" u="sng" dirty="0" smtClean="0"/>
              <a:t>?</a:t>
            </a:r>
          </a:p>
          <a:p>
            <a:pPr algn="ctr"/>
            <a:r>
              <a:rPr lang="en-US" sz="3600" b="1" u="sng" dirty="0" smtClean="0">
                <a:solidFill>
                  <a:srgbClr val="FF0000"/>
                </a:solidFill>
              </a:rPr>
              <a:t>TEST </a:t>
            </a:r>
            <a:r>
              <a:rPr lang="en-US" sz="3600" b="1" u="sng" dirty="0" err="1" smtClean="0">
                <a:solidFill>
                  <a:srgbClr val="FF0000"/>
                </a:solidFill>
              </a:rPr>
              <a:t>CROSS_Cross</a:t>
            </a:r>
            <a:r>
              <a:rPr lang="en-US" sz="3600" b="1" u="sng" dirty="0" smtClean="0">
                <a:solidFill>
                  <a:srgbClr val="FF0000"/>
                </a:solidFill>
              </a:rPr>
              <a:t> it with a recessive </a:t>
            </a:r>
            <a:r>
              <a:rPr lang="en-US" sz="3600" b="1" u="sng" dirty="0" err="1" smtClean="0">
                <a:solidFill>
                  <a:srgbClr val="FF0000"/>
                </a:solidFill>
              </a:rPr>
              <a:t>dd</a:t>
            </a:r>
            <a:r>
              <a:rPr lang="en-US" sz="3600" b="1" u="sng" dirty="0" smtClean="0">
                <a:solidFill>
                  <a:srgbClr val="FF0000"/>
                </a:solidFill>
              </a:rPr>
              <a:t> </a:t>
            </a:r>
          </a:p>
          <a:p>
            <a:pPr algn="ctr"/>
            <a:r>
              <a:rPr lang="en-US" sz="3600" b="1" u="sng" dirty="0" smtClean="0">
                <a:solidFill>
                  <a:srgbClr val="FF0000"/>
                </a:solidFill>
              </a:rPr>
              <a:t>If the dominant trait is present, some of the offspring will have the trait</a:t>
            </a:r>
            <a:endParaRPr lang="en-US" sz="3600" b="1" u="sng" dirty="0">
              <a:solidFill>
                <a:srgbClr val="FF0000"/>
              </a:solidFill>
            </a:endParaRPr>
          </a:p>
        </p:txBody>
      </p:sp>
      <p:sp>
        <p:nvSpPr>
          <p:cNvPr id="18" name="Text Placeholder 17"/>
          <p:cNvSpPr>
            <a:spLocks noGrp="1"/>
          </p:cNvSpPr>
          <p:nvPr>
            <p:ph type="body" sz="quarter" idx="16"/>
          </p:nvPr>
        </p:nvSpPr>
        <p:spPr/>
        <p:txBody>
          <a:bodyPr/>
          <a:lstStyle/>
          <a:p>
            <a:r>
              <a:rPr lang="en-US" dirty="0" smtClean="0"/>
              <a:t>10</a:t>
            </a:r>
            <a:endParaRPr lang="en-US" dirty="0"/>
          </a:p>
        </p:txBody>
      </p:sp>
      <p:sp>
        <p:nvSpPr>
          <p:cNvPr id="4" name="Title 3"/>
          <p:cNvSpPr>
            <a:spLocks noGrp="1"/>
          </p:cNvSpPr>
          <p:nvPr>
            <p:ph type="title"/>
          </p:nvPr>
        </p:nvSpPr>
        <p:spPr>
          <a:xfrm>
            <a:off x="562708" y="5715000"/>
            <a:ext cx="10972800" cy="1143000"/>
          </a:xfrm>
        </p:spPr>
        <p:txBody>
          <a:bodyPr/>
          <a:lstStyle/>
          <a:p>
            <a:r>
              <a:rPr lang="en-US" dirty="0"/>
              <a:t>Category 5</a:t>
            </a:r>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How can  </a:t>
            </a:r>
            <a:r>
              <a:rPr lang="en-US" dirty="0"/>
              <a:t>two hearing dogs </a:t>
            </a:r>
            <a:r>
              <a:rPr lang="en-US" dirty="0" smtClean="0"/>
              <a:t> </a:t>
            </a:r>
            <a:r>
              <a:rPr lang="en-US" dirty="0"/>
              <a:t>produce deaf </a:t>
            </a:r>
            <a:r>
              <a:rPr lang="en-US" dirty="0" smtClean="0"/>
              <a:t>offspring?</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34462" y="5715000"/>
            <a:ext cx="10972800" cy="1143000"/>
          </a:xfrm>
        </p:spPr>
        <p:txBody>
          <a:bodyPr/>
          <a:lstStyle/>
          <a:p>
            <a:r>
              <a:rPr lang="en-US" dirty="0"/>
              <a:t>Category 5</a:t>
            </a:r>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smtClean="0"/>
              <a:t>Gametes are indicated on a </a:t>
            </a:r>
            <a:r>
              <a:rPr lang="en-US" b="1" dirty="0"/>
              <a:t>P</a:t>
            </a:r>
            <a:r>
              <a:rPr lang="en-US" b="1" dirty="0" smtClean="0"/>
              <a:t>unnet square</a:t>
            </a:r>
          </a:p>
          <a:p>
            <a:pPr marL="514350" lvl="0" indent="-514350">
              <a:buAutoNum type="alphaLcPeriod"/>
            </a:pPr>
            <a:r>
              <a:rPr lang="en-US" b="1" dirty="0" smtClean="0"/>
              <a:t>In the boxes</a:t>
            </a:r>
          </a:p>
          <a:p>
            <a:pPr marL="514350" lvl="0" indent="-514350">
              <a:buAutoNum type="alphaLcPeriod"/>
            </a:pPr>
            <a:r>
              <a:rPr lang="en-US" b="1" dirty="0" smtClean="0"/>
              <a:t>Along the top and sides</a:t>
            </a:r>
          </a:p>
          <a:p>
            <a:pPr marL="514350" lvl="0" indent="-514350">
              <a:buAutoNum type="alphaLcPeriod"/>
            </a:pPr>
            <a:r>
              <a:rPr lang="en-US" b="1" dirty="0" smtClean="0"/>
              <a:t>Both a and b</a:t>
            </a:r>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445477" y="5715000"/>
            <a:ext cx="10972800" cy="1143000"/>
          </a:xfrm>
        </p:spPr>
        <p:txBody>
          <a:bodyPr/>
          <a:lstStyle/>
          <a:p>
            <a:r>
              <a:rPr lang="en-US" dirty="0"/>
              <a:t>Category 1</a:t>
            </a:r>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a:t>How can  two hearing dogs  produce deaf offspring</a:t>
            </a:r>
            <a:r>
              <a:rPr lang="en-US" dirty="0" smtClean="0"/>
              <a:t>?</a:t>
            </a:r>
          </a:p>
          <a:p>
            <a:pPr algn="ctr"/>
            <a:r>
              <a:rPr lang="en-US" sz="3600" b="1" u="sng" dirty="0" smtClean="0">
                <a:solidFill>
                  <a:schemeClr val="accent1">
                    <a:lumMod val="75000"/>
                  </a:schemeClr>
                </a:solidFill>
              </a:rPr>
              <a:t>Both parents were hybrids</a:t>
            </a:r>
            <a:endParaRPr lang="en-US" sz="36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7"/>
            <a:ext cx="10139307" cy="2001892"/>
          </a:xfrm>
        </p:spPr>
        <p:txBody>
          <a:bodyPr/>
          <a:lstStyle/>
          <a:p>
            <a:pPr algn="ctr">
              <a:lnSpc>
                <a:spcPct val="150000"/>
              </a:lnSpc>
            </a:pPr>
            <a:r>
              <a:rPr lang="en-US" b="1" dirty="0"/>
              <a:t>In certain trees, smooth bark is dominant over wrinkled. Cross two trees that are heterozygous for smooth bark. </a:t>
            </a:r>
            <a:endParaRPr lang="en-US" b="1" dirty="0" smtClean="0"/>
          </a:p>
          <a:p>
            <a:pPr algn="ctr">
              <a:lnSpc>
                <a:spcPct val="150000"/>
              </a:lnSpc>
            </a:pPr>
            <a:r>
              <a:rPr lang="en-US" b="1" dirty="0" smtClean="0"/>
              <a:t>If </a:t>
            </a:r>
            <a:r>
              <a:rPr lang="en-US" b="1" dirty="0"/>
              <a:t>there are 100 offspring produced, how many will have wrinkled </a:t>
            </a:r>
            <a:r>
              <a:rPr lang="en-US" b="1" dirty="0" smtClean="0"/>
              <a:t>bark?</a:t>
            </a: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64123" y="5715000"/>
            <a:ext cx="10972800" cy="1143000"/>
          </a:xfrm>
        </p:spPr>
        <p:txBody>
          <a:bodyPr/>
          <a:lstStyle/>
          <a:p>
            <a:r>
              <a:rPr lang="en-US" dirty="0"/>
              <a:t>Category 5</a:t>
            </a:r>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609600"/>
            <a:ext cx="9998629" cy="4923692"/>
          </a:xfrm>
        </p:spPr>
        <p:txBody>
          <a:bodyPr/>
          <a:lstStyle/>
          <a:p>
            <a:pPr algn="ctr">
              <a:lnSpc>
                <a:spcPct val="150000"/>
              </a:lnSpc>
            </a:pPr>
            <a:r>
              <a:rPr lang="en-US" b="1" dirty="0"/>
              <a:t>In certain trees, smooth bark is dominant over wrinkled. Cross two trees that are heterozygous for smooth bark. </a:t>
            </a:r>
          </a:p>
          <a:p>
            <a:pPr algn="ctr">
              <a:lnSpc>
                <a:spcPct val="150000"/>
              </a:lnSpc>
            </a:pPr>
            <a:r>
              <a:rPr lang="en-US" b="1" dirty="0"/>
              <a:t>If there are 100 offspring produced, how many will have wrinkled bark</a:t>
            </a:r>
            <a:r>
              <a:rPr lang="en-US" b="1" dirty="0" smtClean="0"/>
              <a:t>?</a:t>
            </a:r>
          </a:p>
          <a:p>
            <a:pPr algn="ctr">
              <a:lnSpc>
                <a:spcPct val="150000"/>
              </a:lnSpc>
            </a:pPr>
            <a:r>
              <a:rPr lang="en-US" sz="3600" b="1" u="sng" dirty="0" smtClean="0">
                <a:solidFill>
                  <a:schemeClr val="accent1">
                    <a:lumMod val="75000"/>
                  </a:schemeClr>
                </a:solidFill>
              </a:rPr>
              <a:t>25 % wrinkled</a:t>
            </a:r>
          </a:p>
          <a:p>
            <a:pPr algn="ctr">
              <a:lnSpc>
                <a:spcPct val="150000"/>
              </a:lnSpc>
            </a:pPr>
            <a:endParaRPr lang="en-US" sz="3600" b="1" dirty="0" smtClean="0">
              <a:solidFill>
                <a:srgbClr val="CCFF33"/>
              </a:solidFill>
            </a:endParaRPr>
          </a:p>
          <a:p>
            <a:pPr algn="ctr">
              <a:lnSpc>
                <a:spcPct val="150000"/>
              </a:lnSpc>
            </a:pPr>
            <a:endParaRPr lang="en-US" b="1" dirty="0"/>
          </a:p>
          <a:p>
            <a:pPr algn="ctr">
              <a:lnSpc>
                <a:spcPct val="150000"/>
              </a:lnSpc>
            </a:pPr>
            <a:endParaRPr lang="en-US" b="1" dirty="0"/>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5</a:t>
            </a:r>
          </a:p>
        </p:txBody>
      </p:sp>
      <p:graphicFrame>
        <p:nvGraphicFramePr>
          <p:cNvPr id="2" name="Table 1"/>
          <p:cNvGraphicFramePr>
            <a:graphicFrameLocks noGrp="1"/>
          </p:cNvGraphicFramePr>
          <p:nvPr>
            <p:extLst>
              <p:ext uri="{D42A27DB-BD31-4B8C-83A1-F6EECF244321}">
                <p14:modId xmlns:p14="http://schemas.microsoft.com/office/powerpoint/2010/main" val="1613371233"/>
              </p:ext>
            </p:extLst>
          </p:nvPr>
        </p:nvGraphicFramePr>
        <p:xfrm>
          <a:off x="8878277" y="3188676"/>
          <a:ext cx="2985477" cy="2103120"/>
        </p:xfrm>
        <a:graphic>
          <a:graphicData uri="http://schemas.openxmlformats.org/drawingml/2006/table">
            <a:tbl>
              <a:tblPr firstRow="1" bandRow="1">
                <a:tableStyleId>{5C22544A-7EE6-4342-B048-85BDC9FD1C3A}</a:tableStyleId>
              </a:tblPr>
              <a:tblGrid>
                <a:gridCol w="995159"/>
                <a:gridCol w="995159"/>
                <a:gridCol w="995159"/>
              </a:tblGrid>
              <a:tr h="587283">
                <a:tc>
                  <a:txBody>
                    <a:bodyPr/>
                    <a:lstStyle/>
                    <a:p>
                      <a:endParaRPr lang="en-US" sz="4000" b="1" dirty="0"/>
                    </a:p>
                  </a:txBody>
                  <a:tcPr/>
                </a:tc>
                <a:tc>
                  <a:txBody>
                    <a:bodyPr/>
                    <a:lstStyle/>
                    <a:p>
                      <a:r>
                        <a:rPr lang="en-US" sz="4000" b="1" dirty="0" smtClean="0"/>
                        <a:t>S</a:t>
                      </a:r>
                      <a:endParaRPr lang="en-US" sz="4000" b="1" dirty="0"/>
                    </a:p>
                  </a:txBody>
                  <a:tcPr/>
                </a:tc>
                <a:tc>
                  <a:txBody>
                    <a:bodyPr/>
                    <a:lstStyle/>
                    <a:p>
                      <a:r>
                        <a:rPr lang="en-US" sz="4000" b="1" dirty="0" smtClean="0"/>
                        <a:t>s</a:t>
                      </a:r>
                      <a:endParaRPr lang="en-US" sz="4000" b="1" dirty="0"/>
                    </a:p>
                  </a:txBody>
                  <a:tcPr/>
                </a:tc>
              </a:tr>
              <a:tr h="587283">
                <a:tc>
                  <a:txBody>
                    <a:bodyPr/>
                    <a:lstStyle/>
                    <a:p>
                      <a:r>
                        <a:rPr lang="en-US" sz="4000" b="1" dirty="0" smtClean="0"/>
                        <a:t>S</a:t>
                      </a:r>
                      <a:endParaRPr lang="en-US" sz="4000" b="1" dirty="0"/>
                    </a:p>
                  </a:txBody>
                  <a:tcPr/>
                </a:tc>
                <a:tc>
                  <a:txBody>
                    <a:bodyPr/>
                    <a:lstStyle/>
                    <a:p>
                      <a:r>
                        <a:rPr lang="en-US" sz="4000" b="1" dirty="0" smtClean="0"/>
                        <a:t>SS</a:t>
                      </a:r>
                      <a:endParaRPr lang="en-US" sz="4000" b="1" dirty="0"/>
                    </a:p>
                  </a:txBody>
                  <a:tcPr/>
                </a:tc>
                <a:tc>
                  <a:txBody>
                    <a:bodyPr/>
                    <a:lstStyle/>
                    <a:p>
                      <a:r>
                        <a:rPr lang="en-US" sz="4000" b="1" dirty="0" err="1" smtClean="0"/>
                        <a:t>Ss</a:t>
                      </a:r>
                      <a:endParaRPr lang="en-US" sz="4000" b="1" dirty="0"/>
                    </a:p>
                  </a:txBody>
                  <a:tcPr/>
                </a:tc>
              </a:tr>
              <a:tr h="587283">
                <a:tc>
                  <a:txBody>
                    <a:bodyPr/>
                    <a:lstStyle/>
                    <a:p>
                      <a:r>
                        <a:rPr lang="en-US" sz="4000" b="1" dirty="0" smtClean="0"/>
                        <a:t>s</a:t>
                      </a:r>
                      <a:endParaRPr lang="en-US" sz="4000" b="1" dirty="0"/>
                    </a:p>
                  </a:txBody>
                  <a:tcPr/>
                </a:tc>
                <a:tc>
                  <a:txBody>
                    <a:bodyPr/>
                    <a:lstStyle/>
                    <a:p>
                      <a:r>
                        <a:rPr lang="en-US" sz="4000" b="1" dirty="0" err="1" smtClean="0"/>
                        <a:t>Ss</a:t>
                      </a:r>
                      <a:endParaRPr lang="en-US" sz="4000" b="1" dirty="0"/>
                    </a:p>
                  </a:txBody>
                  <a:tcPr/>
                </a:tc>
                <a:tc>
                  <a:txBody>
                    <a:bodyPr/>
                    <a:lstStyle/>
                    <a:p>
                      <a:r>
                        <a:rPr lang="en-US" sz="4000" b="1" dirty="0" err="1" smtClean="0"/>
                        <a:t>ss</a:t>
                      </a:r>
                      <a:endParaRPr lang="en-US" sz="4000" b="1" dirty="0"/>
                    </a:p>
                  </a:txBody>
                  <a:tcPr/>
                </a:tc>
              </a:tr>
            </a:tbl>
          </a:graphicData>
        </a:graphic>
      </p:graphicFrame>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88572" y="785813"/>
            <a:ext cx="3457152" cy="3823458"/>
          </a:xfrm>
        </p:spPr>
        <p:txBody>
          <a:bodyPr/>
          <a:lstStyle/>
          <a:p>
            <a:r>
              <a:rPr lang="en-US" dirty="0" smtClean="0"/>
              <a:t>What are the phenotypes and frequencies indicated? </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5</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8503" y="785811"/>
            <a:ext cx="7083497" cy="4817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500555" y="328246"/>
            <a:ext cx="3918202" cy="5275385"/>
          </a:xfrm>
        </p:spPr>
        <p:txBody>
          <a:bodyPr/>
          <a:lstStyle/>
          <a:p>
            <a:pPr>
              <a:lnSpc>
                <a:spcPct val="150000"/>
              </a:lnSpc>
            </a:pPr>
            <a:r>
              <a:rPr lang="en-US" sz="3600" b="1" u="sng" dirty="0" smtClean="0">
                <a:solidFill>
                  <a:schemeClr val="accent1">
                    <a:lumMod val="75000"/>
                  </a:schemeClr>
                </a:solidFill>
              </a:rPr>
              <a:t>Black, Coarse- 4</a:t>
            </a:r>
          </a:p>
          <a:p>
            <a:pPr>
              <a:lnSpc>
                <a:spcPct val="150000"/>
              </a:lnSpc>
            </a:pPr>
            <a:r>
              <a:rPr lang="en-US" sz="3600" b="1" u="sng" dirty="0" smtClean="0">
                <a:solidFill>
                  <a:schemeClr val="accent1">
                    <a:lumMod val="75000"/>
                  </a:schemeClr>
                </a:solidFill>
              </a:rPr>
              <a:t>Black- Fine- 4</a:t>
            </a:r>
          </a:p>
          <a:p>
            <a:pPr>
              <a:lnSpc>
                <a:spcPct val="150000"/>
              </a:lnSpc>
            </a:pPr>
            <a:r>
              <a:rPr lang="en-US" sz="3600" b="1" u="sng" dirty="0" smtClean="0">
                <a:solidFill>
                  <a:schemeClr val="accent1">
                    <a:lumMod val="75000"/>
                  </a:schemeClr>
                </a:solidFill>
              </a:rPr>
              <a:t>White – coarse- 4</a:t>
            </a:r>
          </a:p>
          <a:p>
            <a:pPr>
              <a:lnSpc>
                <a:spcPct val="150000"/>
              </a:lnSpc>
            </a:pPr>
            <a:r>
              <a:rPr lang="en-US" sz="3600" b="1" u="sng" dirty="0" smtClean="0">
                <a:solidFill>
                  <a:schemeClr val="accent1">
                    <a:lumMod val="75000"/>
                  </a:schemeClr>
                </a:solidFill>
              </a:rPr>
              <a:t>White- fine- 4 </a:t>
            </a:r>
            <a:endParaRPr lang="en-US" sz="36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304800" y="5715000"/>
            <a:ext cx="10972800" cy="1143000"/>
          </a:xfrm>
        </p:spPr>
        <p:txBody>
          <a:bodyPr/>
          <a:lstStyle/>
          <a:p>
            <a:r>
              <a:rPr lang="en-US" dirty="0"/>
              <a:t>Category 5</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8756" y="785813"/>
            <a:ext cx="6773244" cy="4606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9" y="539262"/>
            <a:ext cx="5634935" cy="4548553"/>
          </a:xfrm>
        </p:spPr>
        <p:txBody>
          <a:bodyPr/>
          <a:lstStyle/>
          <a:p>
            <a:r>
              <a:rPr lang="en-US" dirty="0" smtClean="0"/>
              <a:t>A tan coat in rats is dominant but so is white. Black eyes are dominant to red eyes.</a:t>
            </a:r>
          </a:p>
          <a:p>
            <a:r>
              <a:rPr lang="en-US" dirty="0" smtClean="0"/>
              <a:t>A pure tan coat rat with red eyes is crossed with a heterozygous black eyed, homozygous white rat.</a:t>
            </a:r>
          </a:p>
          <a:p>
            <a:endParaRPr lang="en-US" dirty="0" smtClean="0"/>
          </a:p>
          <a:p>
            <a:r>
              <a:rPr lang="en-US" dirty="0" smtClean="0"/>
              <a:t>What are the genotypes of the parents?</a:t>
            </a:r>
            <a:endParaRPr lang="en-US" dirty="0"/>
          </a:p>
        </p:txBody>
      </p:sp>
      <p:sp>
        <p:nvSpPr>
          <p:cNvPr id="18" name="Text Placeholder 17"/>
          <p:cNvSpPr>
            <a:spLocks noGrp="1"/>
          </p:cNvSpPr>
          <p:nvPr>
            <p:ph type="body" sz="quarter" idx="16"/>
          </p:nvPr>
        </p:nvSpPr>
        <p:spPr/>
        <p:txBody>
          <a:bodyPr/>
          <a:lstStyle/>
          <a:p>
            <a:r>
              <a:rPr lang="en-US" smtClean="0"/>
              <a:t>50</a:t>
            </a:r>
            <a:endParaRPr lang="en-US" dirty="0"/>
          </a:p>
        </p:txBody>
      </p:sp>
      <p:sp>
        <p:nvSpPr>
          <p:cNvPr id="4" name="Title 3"/>
          <p:cNvSpPr>
            <a:spLocks noGrp="1"/>
          </p:cNvSpPr>
          <p:nvPr>
            <p:ph type="title"/>
          </p:nvPr>
        </p:nvSpPr>
        <p:spPr>
          <a:xfrm>
            <a:off x="-257908" y="5715000"/>
            <a:ext cx="10972800" cy="1143000"/>
          </a:xfrm>
        </p:spPr>
        <p:txBody>
          <a:bodyPr/>
          <a:lstStyle/>
          <a:p>
            <a:r>
              <a:rPr lang="en-US" dirty="0"/>
              <a:t>Category 5</a:t>
            </a:r>
          </a:p>
        </p:txBody>
      </p:sp>
      <p:pic>
        <p:nvPicPr>
          <p:cNvPr id="11266" name="Picture 2" descr="http://www.biology.arizona.edu/mendelian_genetics/problem_sets/dihybrid_cross/graphics/13punne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6614" y="797534"/>
            <a:ext cx="4776677" cy="3094527"/>
          </a:xfrm>
          <a:prstGeom prst="rect">
            <a:avLst/>
          </a:prstGeom>
          <a:solidFill>
            <a:schemeClr val="tx1"/>
          </a:solidFill>
        </p:spPr>
      </p:pic>
      <p:sp>
        <p:nvSpPr>
          <p:cNvPr id="2" name="TextBox 1"/>
          <p:cNvSpPr txBox="1"/>
          <p:nvPr/>
        </p:nvSpPr>
        <p:spPr>
          <a:xfrm>
            <a:off x="8551451" y="3892061"/>
            <a:ext cx="2627001" cy="461665"/>
          </a:xfrm>
          <a:prstGeom prst="rect">
            <a:avLst/>
          </a:prstGeom>
          <a:noFill/>
        </p:spPr>
        <p:txBody>
          <a:bodyPr wrap="none" rtlCol="0">
            <a:spAutoFit/>
          </a:bodyPr>
          <a:lstStyle/>
          <a:p>
            <a:r>
              <a:rPr lang="en-US" sz="2400" dirty="0" smtClean="0"/>
              <a:t>Wrong traits shown</a:t>
            </a:r>
          </a:p>
        </p:txBody>
      </p:sp>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841678" y="1873957"/>
            <a:ext cx="9998629" cy="2001892"/>
          </a:xfrm>
        </p:spPr>
        <p:txBody>
          <a:bodyPr/>
          <a:lstStyle/>
          <a:p>
            <a:r>
              <a:rPr lang="en-US" dirty="0"/>
              <a:t>A pure tan coat rat with red eyes </a:t>
            </a:r>
            <a:r>
              <a:rPr lang="en-US" dirty="0" smtClean="0"/>
              <a:t>- </a:t>
            </a:r>
            <a:r>
              <a:rPr lang="en-US" sz="3600" b="1" u="sng" dirty="0" err="1" smtClean="0">
                <a:solidFill>
                  <a:schemeClr val="accent1">
                    <a:lumMod val="75000"/>
                  </a:schemeClr>
                </a:solidFill>
              </a:rPr>
              <a:t>TTbb</a:t>
            </a:r>
            <a:endParaRPr lang="en-US" sz="3600" b="1" u="sng" dirty="0" smtClean="0">
              <a:solidFill>
                <a:schemeClr val="accent1">
                  <a:lumMod val="75000"/>
                </a:schemeClr>
              </a:solidFill>
            </a:endParaRPr>
          </a:p>
          <a:p>
            <a:r>
              <a:rPr lang="en-US" dirty="0" smtClean="0"/>
              <a:t>heterozygous </a:t>
            </a:r>
            <a:r>
              <a:rPr lang="en-US" dirty="0"/>
              <a:t>black </a:t>
            </a:r>
            <a:r>
              <a:rPr lang="en-US" dirty="0" smtClean="0"/>
              <a:t>eyed, homozygous white </a:t>
            </a:r>
            <a:r>
              <a:rPr lang="en-US" dirty="0"/>
              <a:t>rat</a:t>
            </a:r>
            <a:r>
              <a:rPr lang="en-US" dirty="0" smtClean="0"/>
              <a:t>.- </a:t>
            </a:r>
            <a:r>
              <a:rPr lang="en-US" sz="3600" b="1" u="sng" dirty="0" err="1" smtClean="0">
                <a:solidFill>
                  <a:schemeClr val="accent1">
                    <a:lumMod val="75000"/>
                  </a:schemeClr>
                </a:solidFill>
              </a:rPr>
              <a:t>WWBb</a:t>
            </a:r>
            <a:endParaRPr lang="en-US" sz="3600" b="1" u="sng" dirty="0" smtClean="0">
              <a:solidFill>
                <a:schemeClr val="accent1">
                  <a:lumMod val="75000"/>
                </a:schemeClr>
              </a:solidFill>
            </a:endParaRPr>
          </a:p>
          <a:p>
            <a:endParaRPr lang="en-US" dirty="0"/>
          </a:p>
        </p:txBody>
      </p:sp>
      <p:sp>
        <p:nvSpPr>
          <p:cNvPr id="18" name="Text Placeholder 17"/>
          <p:cNvSpPr>
            <a:spLocks noGrp="1"/>
          </p:cNvSpPr>
          <p:nvPr>
            <p:ph type="body" sz="quarter" idx="16"/>
          </p:nvPr>
        </p:nvSpPr>
        <p:spPr/>
        <p:txBody>
          <a:bodyPr/>
          <a:lstStyle/>
          <a:p>
            <a:r>
              <a:rPr lang="en-US" dirty="0" smtClean="0"/>
              <a:t>50</a:t>
            </a:r>
            <a:endParaRPr lang="en-US" dirty="0"/>
          </a:p>
        </p:txBody>
      </p:sp>
      <p:sp>
        <p:nvSpPr>
          <p:cNvPr id="4" name="Title 3"/>
          <p:cNvSpPr>
            <a:spLocks noGrp="1"/>
          </p:cNvSpPr>
          <p:nvPr>
            <p:ph type="title"/>
          </p:nvPr>
        </p:nvSpPr>
        <p:spPr>
          <a:xfrm>
            <a:off x="797170" y="5715000"/>
            <a:ext cx="10972800" cy="1143000"/>
          </a:xfrm>
        </p:spPr>
        <p:txBody>
          <a:bodyPr/>
          <a:lstStyle/>
          <a:p>
            <a:r>
              <a:rPr lang="en-US" dirty="0"/>
              <a:t>Category 5</a:t>
            </a:r>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lvl="0"/>
            <a:r>
              <a:rPr lang="en-US" b="1" dirty="0"/>
              <a:t>Gametes are indicated on a </a:t>
            </a:r>
            <a:r>
              <a:rPr lang="en-US" b="1" dirty="0" err="1"/>
              <a:t>punnet</a:t>
            </a:r>
            <a:r>
              <a:rPr lang="en-US" b="1" dirty="0"/>
              <a:t> square</a:t>
            </a:r>
          </a:p>
          <a:p>
            <a:pPr marL="514350" lvl="0" indent="-514350">
              <a:buAutoNum type="alphaLcPeriod"/>
            </a:pPr>
            <a:r>
              <a:rPr lang="en-US" b="1" dirty="0"/>
              <a:t>In the boxes</a:t>
            </a:r>
          </a:p>
          <a:p>
            <a:pPr marL="514350" lvl="0" indent="-514350">
              <a:buAutoNum type="alphaLcPeriod"/>
            </a:pPr>
            <a:r>
              <a:rPr lang="en-US" b="1" u="sng" dirty="0">
                <a:solidFill>
                  <a:schemeClr val="accent1">
                    <a:lumMod val="75000"/>
                  </a:schemeClr>
                </a:solidFill>
              </a:rPr>
              <a:t>Along the top and sides</a:t>
            </a:r>
          </a:p>
          <a:p>
            <a:pPr marL="514350" lvl="0" indent="-514350">
              <a:buAutoNum type="alphaLcPeriod"/>
            </a:pPr>
            <a:r>
              <a:rPr lang="en-US" b="1" dirty="0"/>
              <a:t>Both a and b</a:t>
            </a:r>
            <a:endParaRPr lang="en-US" dirty="0"/>
          </a:p>
          <a:p>
            <a:pPr lvl="0"/>
            <a:endParaRPr lang="en-US" dirty="0"/>
          </a:p>
        </p:txBody>
      </p:sp>
      <p:sp>
        <p:nvSpPr>
          <p:cNvPr id="18" name="Text Placeholder 17"/>
          <p:cNvSpPr>
            <a:spLocks noGrp="1"/>
          </p:cNvSpPr>
          <p:nvPr>
            <p:ph type="body" sz="quarter" idx="16"/>
          </p:nvPr>
        </p:nvSpPr>
        <p:spPr/>
        <p:txBody>
          <a:bodyPr/>
          <a:lstStyle/>
          <a:p>
            <a:r>
              <a:rPr lang="en-US" smtClean="0"/>
              <a:t>20</a:t>
            </a:r>
            <a:endParaRPr lang="en-US" dirty="0"/>
          </a:p>
        </p:txBody>
      </p:sp>
      <p:sp>
        <p:nvSpPr>
          <p:cNvPr id="4" name="Title 3"/>
          <p:cNvSpPr>
            <a:spLocks noGrp="1"/>
          </p:cNvSpPr>
          <p:nvPr>
            <p:ph type="title"/>
          </p:nvPr>
        </p:nvSpPr>
        <p:spPr>
          <a:xfrm>
            <a:off x="187569" y="5715000"/>
            <a:ext cx="10972800" cy="1143000"/>
          </a:xfrm>
        </p:spPr>
        <p:txBody>
          <a:bodyPr/>
          <a:lstStyle/>
          <a:p>
            <a:r>
              <a:rPr lang="en-US" dirty="0"/>
              <a:t>Category 1</a:t>
            </a:r>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Predicting the ratio of traits in offspring is easy when you use</a:t>
            </a:r>
            <a:r>
              <a:rPr lang="en-US" dirty="0"/>
              <a:t> </a:t>
            </a:r>
            <a:r>
              <a:rPr lang="en-US" dirty="0" smtClean="0"/>
              <a:t>________________. </a:t>
            </a: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0" y="5715000"/>
            <a:ext cx="10972800" cy="1143000"/>
          </a:xfrm>
        </p:spPr>
        <p:txBody>
          <a:bodyPr/>
          <a:lstStyle/>
          <a:p>
            <a:r>
              <a:rPr lang="en-US" dirty="0"/>
              <a:t>Category 1</a:t>
            </a:r>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pPr algn="ctr"/>
            <a:r>
              <a:rPr lang="en-US" dirty="0"/>
              <a:t>Predicting the ratio of traits in offspring is easy when you use ________________. </a:t>
            </a:r>
            <a:endParaRPr lang="en-US" dirty="0" smtClean="0"/>
          </a:p>
          <a:p>
            <a:pPr algn="ctr"/>
            <a:endParaRPr lang="en-US" dirty="0" smtClean="0"/>
          </a:p>
          <a:p>
            <a:pPr algn="ctr"/>
            <a:r>
              <a:rPr lang="en-US" sz="3600" b="1" u="sng" dirty="0" err="1" smtClean="0">
                <a:solidFill>
                  <a:schemeClr val="accent1">
                    <a:lumMod val="75000"/>
                  </a:schemeClr>
                </a:solidFill>
              </a:rPr>
              <a:t>Punnet</a:t>
            </a:r>
            <a:r>
              <a:rPr lang="en-US" sz="3600" b="1" u="sng" dirty="0" smtClean="0">
                <a:solidFill>
                  <a:schemeClr val="accent1">
                    <a:lumMod val="75000"/>
                  </a:schemeClr>
                </a:solidFill>
              </a:rPr>
              <a:t> Square</a:t>
            </a:r>
            <a:endParaRPr lang="en-US" sz="3600" b="1" u="sng" dirty="0">
              <a:solidFill>
                <a:schemeClr val="accent1">
                  <a:lumMod val="75000"/>
                </a:schemeClr>
              </a:solidFill>
            </a:endParaRPr>
          </a:p>
        </p:txBody>
      </p:sp>
      <p:sp>
        <p:nvSpPr>
          <p:cNvPr id="18" name="Text Placeholder 17"/>
          <p:cNvSpPr>
            <a:spLocks noGrp="1"/>
          </p:cNvSpPr>
          <p:nvPr>
            <p:ph type="body" sz="quarter" idx="16"/>
          </p:nvPr>
        </p:nvSpPr>
        <p:spPr/>
        <p:txBody>
          <a:bodyPr/>
          <a:lstStyle/>
          <a:p>
            <a:r>
              <a:rPr lang="en-US" smtClean="0"/>
              <a:t>30</a:t>
            </a:r>
            <a:endParaRPr lang="en-US" dirty="0"/>
          </a:p>
        </p:txBody>
      </p:sp>
      <p:sp>
        <p:nvSpPr>
          <p:cNvPr id="4" name="Title 3"/>
          <p:cNvSpPr>
            <a:spLocks noGrp="1"/>
          </p:cNvSpPr>
          <p:nvPr>
            <p:ph type="title"/>
          </p:nvPr>
        </p:nvSpPr>
        <p:spPr>
          <a:xfrm>
            <a:off x="328246" y="5715000"/>
            <a:ext cx="10972800" cy="1143000"/>
          </a:xfrm>
        </p:spPr>
        <p:txBody>
          <a:bodyPr/>
          <a:lstStyle/>
          <a:p>
            <a:r>
              <a:rPr lang="en-US" dirty="0"/>
              <a:t>Category 1</a:t>
            </a:r>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US" dirty="0" smtClean="0"/>
              <a:t>Which of these is a best match for homozygous?</a:t>
            </a:r>
          </a:p>
          <a:p>
            <a:pPr marL="514350" indent="-514350">
              <a:buAutoNum type="alphaLcPeriod"/>
            </a:pPr>
            <a:r>
              <a:rPr lang="en-US" dirty="0" smtClean="0"/>
              <a:t>Different traits are present</a:t>
            </a:r>
          </a:p>
          <a:p>
            <a:pPr marL="514350" indent="-514350">
              <a:buAutoNum type="alphaLcPeriod"/>
            </a:pPr>
            <a:r>
              <a:rPr lang="en-US" dirty="0" err="1" smtClean="0"/>
              <a:t>Tt</a:t>
            </a:r>
            <a:endParaRPr lang="en-US" dirty="0" smtClean="0"/>
          </a:p>
          <a:p>
            <a:pPr marL="514350" indent="-514350">
              <a:buAutoNum type="alphaLcPeriod"/>
            </a:pPr>
            <a:r>
              <a:rPr lang="en-US" dirty="0" smtClean="0"/>
              <a:t>AB</a:t>
            </a:r>
          </a:p>
          <a:p>
            <a:pPr marL="514350" indent="-514350">
              <a:buAutoNum type="alphaLcPeriod"/>
            </a:pPr>
            <a:r>
              <a:rPr lang="en-US" dirty="0" smtClean="0"/>
              <a:t>Pure blood</a:t>
            </a:r>
            <a:endParaRPr lang="en-US" dirty="0"/>
          </a:p>
        </p:txBody>
      </p:sp>
      <p:sp>
        <p:nvSpPr>
          <p:cNvPr id="18" name="Text Placeholder 17"/>
          <p:cNvSpPr>
            <a:spLocks noGrp="1"/>
          </p:cNvSpPr>
          <p:nvPr>
            <p:ph type="body" sz="quarter" idx="16"/>
          </p:nvPr>
        </p:nvSpPr>
        <p:spPr/>
        <p:txBody>
          <a:bodyPr/>
          <a:lstStyle/>
          <a:p>
            <a:r>
              <a:rPr lang="en-US" smtClean="0"/>
              <a:t>40</a:t>
            </a:r>
            <a:endParaRPr lang="en-US" dirty="0"/>
          </a:p>
        </p:txBody>
      </p:sp>
      <p:sp>
        <p:nvSpPr>
          <p:cNvPr id="4" name="Title 3"/>
          <p:cNvSpPr>
            <a:spLocks noGrp="1"/>
          </p:cNvSpPr>
          <p:nvPr>
            <p:ph type="title"/>
          </p:nvPr>
        </p:nvSpPr>
        <p:spPr>
          <a:xfrm>
            <a:off x="515815" y="5715000"/>
            <a:ext cx="10972800" cy="1143000"/>
          </a:xfrm>
        </p:spPr>
        <p:txBody>
          <a:bodyPr/>
          <a:lstStyle/>
          <a:p>
            <a:r>
              <a:rPr lang="en-US" dirty="0"/>
              <a:t>Category 1</a:t>
            </a:r>
          </a:p>
        </p:txBody>
      </p:sp>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63151B4-AA19-4907-9168-9B66268D5F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1356</Words>
  <Application>Microsoft Office PowerPoint</Application>
  <PresentationFormat>Custom</PresentationFormat>
  <Paragraphs>306</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Category 1 questions follow</vt:lpstr>
      <vt:lpstr>Category 1</vt:lpstr>
      <vt:lpstr>Category 1</vt:lpstr>
      <vt:lpstr>Category 1</vt:lpstr>
      <vt:lpstr>Category 1</vt:lpstr>
      <vt:lpstr>Category 1</vt:lpstr>
      <vt:lpstr>Category 1</vt:lpstr>
      <vt:lpstr>Category 1</vt:lpstr>
      <vt:lpstr>Category 1</vt:lpstr>
      <vt:lpstr>Category 1</vt:lpstr>
      <vt:lpstr>Category 1</vt:lpstr>
      <vt:lpstr>Category 2 questions follow</vt:lpstr>
      <vt:lpstr>Category 2</vt:lpstr>
      <vt:lpstr>Category 2</vt:lpstr>
      <vt:lpstr>PowerPoint Presentation</vt:lpstr>
      <vt:lpstr>Category 2</vt:lpstr>
      <vt:lpstr>Category 2</vt:lpstr>
      <vt:lpstr>Category 2</vt:lpstr>
      <vt:lpstr>Category 2</vt:lpstr>
      <vt:lpstr>Category 2</vt:lpstr>
      <vt:lpstr>Category 2</vt:lpstr>
      <vt:lpstr>Category 2</vt:lpstr>
      <vt:lpstr>Category 3 questions follow</vt:lpstr>
      <vt:lpstr>Category 3</vt:lpstr>
      <vt:lpstr>Category 3</vt:lpstr>
      <vt:lpstr>Category 3</vt:lpstr>
      <vt:lpstr>Category 3</vt:lpstr>
      <vt:lpstr>Category 3</vt:lpstr>
      <vt:lpstr>Category 3</vt:lpstr>
      <vt:lpstr>Category 3</vt:lpstr>
      <vt:lpstr>Category 3</vt:lpstr>
      <vt:lpstr>Category 3</vt:lpstr>
      <vt:lpstr>Category 3</vt:lpstr>
      <vt:lpstr>Category 4 questions follow</vt:lpstr>
      <vt:lpstr>Category 4</vt:lpstr>
      <vt:lpstr>Category 4</vt:lpstr>
      <vt:lpstr>Category 4</vt:lpstr>
      <vt:lpstr>Category 4</vt:lpstr>
      <vt:lpstr>Category 4</vt:lpstr>
      <vt:lpstr>Category 4</vt:lpstr>
      <vt:lpstr>Category 4</vt:lpstr>
      <vt:lpstr>Category 4</vt:lpstr>
      <vt:lpstr>Category 4</vt:lpstr>
      <vt:lpstr>Category 4</vt:lpstr>
      <vt:lpstr>Category 5 questions follow</vt:lpstr>
      <vt:lpstr>Category 5</vt:lpstr>
      <vt:lpstr>Category 5</vt:lpstr>
      <vt:lpstr>Category 5</vt:lpstr>
      <vt:lpstr>Category 5</vt:lpstr>
      <vt:lpstr>Category 5</vt:lpstr>
      <vt:lpstr>Category 5</vt:lpstr>
      <vt:lpstr>Category 5</vt:lpstr>
      <vt:lpstr>Category 5</vt:lpstr>
      <vt:lpstr>Category 5</vt:lpstr>
      <vt:lpstr>Category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2013-12-02T01:28:01Z</dcterms:created>
  <dcterms:modified xsi:type="dcterms:W3CDTF">2014-02-27T22:34:58Z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TC040012069991</vt:lpwstr>
  </property>
</Properties>
</file>